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4"/>
  </p:sldMasterIdLst>
  <p:notesMasterIdLst>
    <p:notesMasterId r:id="rId17"/>
  </p:notesMasterIdLst>
  <p:sldIdLst>
    <p:sldId id="257" r:id="rId5"/>
    <p:sldId id="273" r:id="rId6"/>
    <p:sldId id="271" r:id="rId7"/>
    <p:sldId id="263" r:id="rId8"/>
    <p:sldId id="258" r:id="rId9"/>
    <p:sldId id="262" r:id="rId10"/>
    <p:sldId id="275" r:id="rId11"/>
    <p:sldId id="261" r:id="rId12"/>
    <p:sldId id="276" r:id="rId13"/>
    <p:sldId id="278" r:id="rId14"/>
    <p:sldId id="279" r:id="rId15"/>
    <p:sldId id="277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40" userDrawn="1">
          <p15:clr>
            <a:srgbClr val="A4A3A4"/>
          </p15:clr>
        </p15:guide>
        <p15:guide id="6" orient="horz" pos="144" userDrawn="1">
          <p15:clr>
            <a:srgbClr val="A4A3A4"/>
          </p15:clr>
        </p15:guide>
        <p15:guide id="7" orient="horz" pos="4104" userDrawn="1">
          <p15:clr>
            <a:srgbClr val="A4A3A4"/>
          </p15:clr>
        </p15:guide>
        <p15:guide id="8" pos="7440" userDrawn="1">
          <p15:clr>
            <a:srgbClr val="A4A3A4"/>
          </p15:clr>
        </p15:guide>
        <p15:guide id="13" orient="horz" pos="1512" userDrawn="1">
          <p15:clr>
            <a:srgbClr val="A4A3A4"/>
          </p15:clr>
        </p15:guide>
        <p15:guide id="17" orient="horz" pos="2376" userDrawn="1">
          <p15:clr>
            <a:srgbClr val="A4A3A4"/>
          </p15:clr>
        </p15:guide>
        <p15:guide id="18" pos="4824" userDrawn="1">
          <p15:clr>
            <a:srgbClr val="A4A3A4"/>
          </p15:clr>
        </p15:guide>
        <p15:guide id="20" pos="2016" userDrawn="1">
          <p15:clr>
            <a:srgbClr val="A4A3A4"/>
          </p15:clr>
        </p15:guide>
        <p15:guide id="21" orient="horz" pos="1680" userDrawn="1">
          <p15:clr>
            <a:srgbClr val="A4A3A4"/>
          </p15:clr>
        </p15:guide>
        <p15:guide id="22" orient="horz" pos="1008" userDrawn="1">
          <p15:clr>
            <a:srgbClr val="A4A3A4"/>
          </p15:clr>
        </p15:guide>
        <p15:guide id="23" pos="408" userDrawn="1">
          <p15:clr>
            <a:srgbClr val="A4A3A4"/>
          </p15:clr>
        </p15:guide>
        <p15:guide id="24" orient="horz" pos="792" userDrawn="1">
          <p15:clr>
            <a:srgbClr val="A4A3A4"/>
          </p15:clr>
        </p15:guide>
        <p15:guide id="25" orient="horz" pos="2760" userDrawn="1">
          <p15:clr>
            <a:srgbClr val="A4A3A4"/>
          </p15:clr>
        </p15:guide>
        <p15:guide id="26" orient="horz" pos="3024" userDrawn="1">
          <p15:clr>
            <a:srgbClr val="A4A3A4"/>
          </p15:clr>
        </p15:guide>
        <p15:guide id="27" pos="3840" userDrawn="1">
          <p15:clr>
            <a:srgbClr val="A4A3A4"/>
          </p15:clr>
        </p15:guide>
        <p15:guide id="28" orient="horz" pos="22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DB"/>
    <a:srgbClr val="55B347"/>
    <a:srgbClr val="7DC773"/>
    <a:srgbClr val="479A3C"/>
    <a:srgbClr val="C2E5BD"/>
    <a:srgbClr val="30353F"/>
    <a:srgbClr val="43CDD9"/>
    <a:srgbClr val="667181"/>
    <a:srgbClr val="BABABA"/>
    <a:srgbClr val="85E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86A9B-6B78-4703-9BC5-3943780E00D8}" v="174" dt="2020-08-26T19:26:29.058"/>
    <p1510:client id="{D3BC18AE-EA4C-44B6-8EF8-670F8FA2F7ED}" v="16" dt="2020-08-26T17:10:43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52" autoAdjust="0"/>
  </p:normalViewPr>
  <p:slideViewPr>
    <p:cSldViewPr snapToGrid="0" showGuides="1">
      <p:cViewPr varScale="1">
        <p:scale>
          <a:sx n="41" d="100"/>
          <a:sy n="41" d="100"/>
        </p:scale>
        <p:origin x="56" y="60"/>
      </p:cViewPr>
      <p:guideLst>
        <p:guide pos="240"/>
        <p:guide orient="horz" pos="144"/>
        <p:guide orient="horz" pos="4104"/>
        <p:guide pos="7440"/>
        <p:guide orient="horz" pos="1512"/>
        <p:guide orient="horz" pos="2376"/>
        <p:guide pos="4824"/>
        <p:guide pos="2016"/>
        <p:guide orient="horz" pos="1680"/>
        <p:guide orient="horz" pos="1008"/>
        <p:guide pos="408"/>
        <p:guide orient="horz" pos="792"/>
        <p:guide orient="horz" pos="2760"/>
        <p:guide orient="horz" pos="3024"/>
        <p:guide pos="3840"/>
        <p:guide orient="horz" pos="22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6374674695253"/>
          <c:y val="6.6683818935054165E-2"/>
          <c:w val="0.57775555158128811"/>
          <c:h val="0.86663236212989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E0-4564-AEF1-6C9CF57FC564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E0-4564-AEF1-6C9CF57FC564}"/>
              </c:ext>
            </c:extLst>
          </c:dPt>
          <c:cat>
            <c:strRef>
              <c:f>Sheet1!$A$2:$A$3</c:f>
              <c:strCache>
                <c:ptCount val="2"/>
                <c:pt idx="0">
                  <c:v>A1</c:v>
                </c:pt>
                <c:pt idx="1">
                  <c:v>A2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E0-4564-AEF1-6C9CF57FC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6374674695253"/>
          <c:y val="6.6683818935054165E-2"/>
          <c:w val="0.57775555158128811"/>
          <c:h val="0.86663236212989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7B-4DA2-98FC-08B9F690E727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7B-4DA2-98FC-08B9F690E727}"/>
              </c:ext>
            </c:extLst>
          </c:dPt>
          <c:cat>
            <c:strRef>
              <c:f>Sheet1!$A$2:$A$3</c:f>
              <c:strCache>
                <c:ptCount val="2"/>
                <c:pt idx="0">
                  <c:v>A1</c:v>
                </c:pt>
                <c:pt idx="1">
                  <c:v>A2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7B-4DA2-98FC-08B9F690E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6374674695253"/>
          <c:y val="6.6683818935054165E-2"/>
          <c:w val="0.57775555158128811"/>
          <c:h val="0.86663236212989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76-4257-882B-C772B56374F3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76-4257-882B-C772B56374F3}"/>
              </c:ext>
            </c:extLst>
          </c:dPt>
          <c:cat>
            <c:strRef>
              <c:f>Sheet1!$A$2:$A$3</c:f>
              <c:strCache>
                <c:ptCount val="2"/>
                <c:pt idx="0">
                  <c:v>A1</c:v>
                </c:pt>
                <c:pt idx="1">
                  <c:v>A2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76-4257-882B-C772B5637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79A3C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76-4987-AD10-ADB3154EE186}"/>
              </c:ext>
            </c:extLst>
          </c:dPt>
          <c:dPt>
            <c:idx val="5"/>
            <c:invertIfNegative val="0"/>
            <c:bubble3D val="0"/>
            <c:spPr>
              <a:solidFill>
                <a:srgbClr val="3035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76-4987-AD10-ADB3154EE186}"/>
              </c:ext>
            </c:extLst>
          </c:dPt>
          <c:cat>
            <c:strRef>
              <c:f>Sheet1!$A$2:$A$7</c:f>
              <c:strCache>
                <c:ptCount val="6"/>
                <c:pt idx="0">
                  <c:v>Electricity</c:v>
                </c:pt>
                <c:pt idx="1">
                  <c:v>Health Insurance</c:v>
                </c:pt>
                <c:pt idx="2">
                  <c:v>College</c:v>
                </c:pt>
                <c:pt idx="3">
                  <c:v>4-yr-old care</c:v>
                </c:pt>
                <c:pt idx="4">
                  <c:v>Housing</c:v>
                </c:pt>
                <c:pt idx="5">
                  <c:v>Infant care</c:v>
                </c:pt>
              </c:strCache>
            </c:str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1020</c:v>
                </c:pt>
                <c:pt idx="1">
                  <c:v>5068</c:v>
                </c:pt>
                <c:pt idx="2">
                  <c:v>6783</c:v>
                </c:pt>
                <c:pt idx="3">
                  <c:v>8365</c:v>
                </c:pt>
                <c:pt idx="4">
                  <c:v>9232</c:v>
                </c:pt>
                <c:pt idx="5">
                  <c:v>9518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2-4C4D-A9F4-F685EBE21E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BABABA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Electricity</c:v>
                </c:pt>
                <c:pt idx="1">
                  <c:v>Health Insurance</c:v>
                </c:pt>
                <c:pt idx="2">
                  <c:v>College</c:v>
                </c:pt>
                <c:pt idx="3">
                  <c:v>4-yr-old care</c:v>
                </c:pt>
                <c:pt idx="4">
                  <c:v>Housing</c:v>
                </c:pt>
                <c:pt idx="5">
                  <c:v>Infant care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8B42-4C4D-A9F4-F685EBE21E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3CDD9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Electricity</c:v>
                </c:pt>
                <c:pt idx="1">
                  <c:v>Health Insurance</c:v>
                </c:pt>
                <c:pt idx="2">
                  <c:v>College</c:v>
                </c:pt>
                <c:pt idx="3">
                  <c:v>4-yr-old care</c:v>
                </c:pt>
                <c:pt idx="4">
                  <c:v>Housing</c:v>
                </c:pt>
                <c:pt idx="5">
                  <c:v>Infant care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8B42-4C4D-A9F4-F685EBE21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17284880"/>
        <c:axId val="-1617279984"/>
      </c:barChart>
      <c:catAx>
        <c:axId val="-161728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17279984"/>
        <c:crosses val="autoZero"/>
        <c:auto val="1"/>
        <c:lblAlgn val="ctr"/>
        <c:lblOffset val="100"/>
        <c:noMultiLvlLbl val="0"/>
      </c:catAx>
      <c:valAx>
        <c:axId val="-161727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1728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Cost</a:t>
            </a:r>
            <a:r>
              <a:rPr lang="en-US" b="1" baseline="0" dirty="0"/>
              <a:t> of Child Care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 of Child Care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C7-40D6-BE37-8C5846E14A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7E-4B27-AC7A-7EF56F3DEE6E}"/>
              </c:ext>
            </c:extLst>
          </c:dPt>
          <c:dPt>
            <c:idx val="2"/>
            <c:bubble3D val="0"/>
            <c:spPr>
              <a:solidFill>
                <a:srgbClr val="7DC77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AC7-40D6-BE37-8C5846E14A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7E-4B27-AC7A-7EF56F3DEE6E}"/>
              </c:ext>
            </c:extLst>
          </c:dPt>
          <c:cat>
            <c:strRef>
              <c:f>Sheet1!$A$2:$A$5</c:f>
              <c:strCache>
                <c:ptCount val="3"/>
                <c:pt idx="0">
                  <c:v>Overhead</c:v>
                </c:pt>
                <c:pt idx="1">
                  <c:v>Admin</c:v>
                </c:pt>
                <c:pt idx="2">
                  <c:v>Personnel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0.12</c:v>
                </c:pt>
                <c:pt idx="1">
                  <c:v>0.23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7-40D6-BE37-8C5846E14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BABABA"/>
            </a:solidFill>
          </c:spPr>
          <c:dPt>
            <c:idx val="0"/>
            <c:bubble3D val="0"/>
            <c:spPr>
              <a:solidFill>
                <a:srgbClr val="BABA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60E-4CA0-AFA0-89478A549632}"/>
              </c:ext>
            </c:extLst>
          </c:dPt>
          <c:dPt>
            <c:idx val="1"/>
            <c:bubble3D val="0"/>
            <c:spPr>
              <a:solidFill>
                <a:srgbClr val="BABA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60E-4CA0-AFA0-89478A549632}"/>
              </c:ext>
            </c:extLst>
          </c:dPt>
          <c:dPt>
            <c:idx val="2"/>
            <c:bubble3D val="0"/>
            <c:spPr>
              <a:solidFill>
                <a:srgbClr val="BABA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60E-4CA0-AFA0-89478A549632}"/>
              </c:ext>
            </c:extLst>
          </c:dPt>
          <c:dPt>
            <c:idx val="3"/>
            <c:bubble3D val="0"/>
            <c:spPr>
              <a:solidFill>
                <a:srgbClr val="BABA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60E-4CA0-AFA0-89478A549632}"/>
              </c:ext>
            </c:extLst>
          </c:dPt>
          <c:dPt>
            <c:idx val="4"/>
            <c:bubble3D val="0"/>
            <c:spPr>
              <a:solidFill>
                <a:srgbClr val="BABA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60E-4CA0-AFA0-89478A549632}"/>
              </c:ext>
            </c:extLst>
          </c:dPt>
          <c:dPt>
            <c:idx val="5"/>
            <c:bubble3D val="0"/>
            <c:spPr>
              <a:solidFill>
                <a:srgbClr val="BABA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60E-4CA0-AFA0-89478A549632}"/>
              </c:ext>
            </c:extLst>
          </c:dPt>
          <c:cat>
            <c:strRef>
              <c:f>Sheet1!$A$2:$A$7</c:f>
              <c:strCache>
                <c:ptCount val="6"/>
                <c:pt idx="0">
                  <c:v>Community Services</c:v>
                </c:pt>
                <c:pt idx="1">
                  <c:v>Farming, Logging, ect.</c:v>
                </c:pt>
                <c:pt idx="2">
                  <c:v>Health Services</c:v>
                </c:pt>
                <c:pt idx="3">
                  <c:v>Retail/Wholesale</c:v>
                </c:pt>
                <c:pt idx="4">
                  <c:v>Insurance/Finance</c:v>
                </c:pt>
                <c:pt idx="5">
                  <c:v>Construction/Real Estate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8B42-4C4D-A9F4-F685EBE21EFD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3CDD9"/>
            </a:solidFill>
          </c:spPr>
          <c:dPt>
            <c:idx val="0"/>
            <c:bubble3D val="0"/>
            <c:spPr>
              <a:solidFill>
                <a:srgbClr val="43CD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60E-4CA0-AFA0-89478A549632}"/>
              </c:ext>
            </c:extLst>
          </c:dPt>
          <c:dPt>
            <c:idx val="1"/>
            <c:bubble3D val="0"/>
            <c:spPr>
              <a:solidFill>
                <a:srgbClr val="43CD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60E-4CA0-AFA0-89478A549632}"/>
              </c:ext>
            </c:extLst>
          </c:dPt>
          <c:dPt>
            <c:idx val="2"/>
            <c:bubble3D val="0"/>
            <c:spPr>
              <a:solidFill>
                <a:srgbClr val="43CD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60E-4CA0-AFA0-89478A549632}"/>
              </c:ext>
            </c:extLst>
          </c:dPt>
          <c:dPt>
            <c:idx val="3"/>
            <c:bubble3D val="0"/>
            <c:spPr>
              <a:solidFill>
                <a:srgbClr val="43CD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60E-4CA0-AFA0-89478A549632}"/>
              </c:ext>
            </c:extLst>
          </c:dPt>
          <c:dPt>
            <c:idx val="4"/>
            <c:bubble3D val="0"/>
            <c:spPr>
              <a:solidFill>
                <a:srgbClr val="43CD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60E-4CA0-AFA0-89478A549632}"/>
              </c:ext>
            </c:extLst>
          </c:dPt>
          <c:dPt>
            <c:idx val="5"/>
            <c:bubble3D val="0"/>
            <c:spPr>
              <a:solidFill>
                <a:srgbClr val="43CD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760E-4CA0-AFA0-89478A549632}"/>
              </c:ext>
            </c:extLst>
          </c:dPt>
          <c:cat>
            <c:strRef>
              <c:f>Sheet1!$A$2:$A$7</c:f>
              <c:strCache>
                <c:ptCount val="6"/>
                <c:pt idx="0">
                  <c:v>Community Services</c:v>
                </c:pt>
                <c:pt idx="1">
                  <c:v>Farming, Logging, ect.</c:v>
                </c:pt>
                <c:pt idx="2">
                  <c:v>Health Services</c:v>
                </c:pt>
                <c:pt idx="3">
                  <c:v>Retail/Wholesale</c:v>
                </c:pt>
                <c:pt idx="4">
                  <c:v>Insurance/Finance</c:v>
                </c:pt>
                <c:pt idx="5">
                  <c:v>Construction/Real Estate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8B42-4C4D-A9F4-F685EBE21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Economic Sectors</a:t>
            </a:r>
            <a:r>
              <a:rPr lang="en-US" sz="1800" baseline="0" dirty="0"/>
              <a:t> ROI/1$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Sectors</c:v>
                </c:pt>
              </c:strCache>
            </c:strRef>
          </c:tx>
          <c:spPr>
            <a:solidFill>
              <a:srgbClr val="30353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479A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6B-4CBA-A172-D003C73B068D}"/>
              </c:ext>
            </c:extLst>
          </c:dPt>
          <c:cat>
            <c:strRef>
              <c:f>Sheet1!$A$2:$A$6</c:f>
              <c:strCache>
                <c:ptCount val="5"/>
                <c:pt idx="0">
                  <c:v>Utilities</c:v>
                </c:pt>
                <c:pt idx="1">
                  <c:v>Mining</c:v>
                </c:pt>
                <c:pt idx="2">
                  <c:v>Construction</c:v>
                </c:pt>
                <c:pt idx="3">
                  <c:v>Transportation</c:v>
                </c:pt>
                <c:pt idx="4">
                  <c:v>Early Care</c:v>
                </c:pt>
              </c:strCache>
            </c:strRef>
          </c:cat>
          <c:val>
            <c:numRef>
              <c:f>Sheet1!$B$2:$B$6</c:f>
              <c:numCache>
                <c:formatCode>"$"#,##0.00_);[Red]\("$"#,##0.00\)</c:formatCode>
                <c:ptCount val="5"/>
                <c:pt idx="0">
                  <c:v>1.32</c:v>
                </c:pt>
                <c:pt idx="1">
                  <c:v>1.37</c:v>
                </c:pt>
                <c:pt idx="2">
                  <c:v>1.49</c:v>
                </c:pt>
                <c:pt idx="3">
                  <c:v>1.52</c:v>
                </c:pt>
                <c:pt idx="4">
                  <c:v>1.61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6B-4CBA-A172-D003C73B0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735762032"/>
        <c:axId val="-1735761488"/>
      </c:barChart>
      <c:catAx>
        <c:axId val="-173576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35761488"/>
        <c:crosses val="autoZero"/>
        <c:auto val="1"/>
        <c:lblAlgn val="ctr"/>
        <c:lblOffset val="100"/>
        <c:noMultiLvlLbl val="0"/>
      </c:catAx>
      <c:valAx>
        <c:axId val="-173576148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0353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35762032"/>
        <c:crosses val="autoZero"/>
        <c:crossBetween val="between"/>
        <c:majorUnit val="0.4"/>
        <c:min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55B347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6374674695253"/>
          <c:y val="6.6683818935054165E-2"/>
          <c:w val="0.57775555158128811"/>
          <c:h val="0.866632362129891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1C655F-54C7-4D03-AD26-E0C40F01563A}" type="datetimeFigureOut">
              <a:rPr lang="id-ID" smtClean="0"/>
              <a:t>26/08/2020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D34AC2-3728-4A8B-B58F-6888FAEC3D2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617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5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4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2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3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9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6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3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1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4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2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3B832CC-E04A-47A7-966D-475AEA6409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9139" y="2491272"/>
            <a:ext cx="2807036" cy="2804628"/>
          </a:xfrm>
          <a:custGeom>
            <a:avLst/>
            <a:gdLst>
              <a:gd name="connsiteX0" fmla="*/ 1406866 w 2807036"/>
              <a:gd name="connsiteY0" fmla="*/ 0 h 2804628"/>
              <a:gd name="connsiteX1" fmla="*/ 2061159 w 2807036"/>
              <a:gd name="connsiteY1" fmla="*/ 271017 h 2804628"/>
              <a:gd name="connsiteX2" fmla="*/ 2542705 w 2807036"/>
              <a:gd name="connsiteY2" fmla="*/ 752562 h 2804628"/>
              <a:gd name="connsiteX3" fmla="*/ 2796783 w 2807036"/>
              <a:gd name="connsiteY3" fmla="*/ 1230127 h 2804628"/>
              <a:gd name="connsiteX4" fmla="*/ 2807036 w 2807036"/>
              <a:gd name="connsiteY4" fmla="*/ 1301178 h 2804628"/>
              <a:gd name="connsiteX5" fmla="*/ 2807036 w 2807036"/>
              <a:gd name="connsiteY5" fmla="*/ 1512532 h 2804628"/>
              <a:gd name="connsiteX6" fmla="*/ 2796783 w 2807036"/>
              <a:gd name="connsiteY6" fmla="*/ 1583584 h 2804628"/>
              <a:gd name="connsiteX7" fmla="*/ 2542705 w 2807036"/>
              <a:gd name="connsiteY7" fmla="*/ 2061148 h 2804628"/>
              <a:gd name="connsiteX8" fmla="*/ 2061149 w 2807036"/>
              <a:gd name="connsiteY8" fmla="*/ 2542704 h 2804628"/>
              <a:gd name="connsiteX9" fmla="*/ 1583585 w 2807036"/>
              <a:gd name="connsiteY9" fmla="*/ 2796782 h 2804628"/>
              <a:gd name="connsiteX10" fmla="*/ 1529213 w 2807036"/>
              <a:gd name="connsiteY10" fmla="*/ 2804628 h 2804628"/>
              <a:gd name="connsiteX11" fmla="*/ 1284499 w 2807036"/>
              <a:gd name="connsiteY11" fmla="*/ 2804628 h 2804628"/>
              <a:gd name="connsiteX12" fmla="*/ 1230128 w 2807036"/>
              <a:gd name="connsiteY12" fmla="*/ 2796782 h 2804628"/>
              <a:gd name="connsiteX13" fmla="*/ 752563 w 2807036"/>
              <a:gd name="connsiteY13" fmla="*/ 2542704 h 2804628"/>
              <a:gd name="connsiteX14" fmla="*/ 271018 w 2807036"/>
              <a:gd name="connsiteY14" fmla="*/ 2061158 h 2804628"/>
              <a:gd name="connsiteX15" fmla="*/ 271018 w 2807036"/>
              <a:gd name="connsiteY15" fmla="*/ 752572 h 2804628"/>
              <a:gd name="connsiteX16" fmla="*/ 752573 w 2807036"/>
              <a:gd name="connsiteY16" fmla="*/ 271017 h 2804628"/>
              <a:gd name="connsiteX17" fmla="*/ 1406866 w 2807036"/>
              <a:gd name="connsiteY17" fmla="*/ 0 h 28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036" h="2804628">
                <a:moveTo>
                  <a:pt x="1406866" y="0"/>
                </a:moveTo>
                <a:cubicBezTo>
                  <a:pt x="1643674" y="0"/>
                  <a:pt x="1880481" y="90339"/>
                  <a:pt x="2061159" y="271017"/>
                </a:cubicBezTo>
                <a:lnTo>
                  <a:pt x="2542705" y="752562"/>
                </a:lnTo>
                <a:cubicBezTo>
                  <a:pt x="2678213" y="888071"/>
                  <a:pt x="2762906" y="1055152"/>
                  <a:pt x="2796783" y="1230127"/>
                </a:cubicBezTo>
                <a:lnTo>
                  <a:pt x="2807036" y="1301178"/>
                </a:lnTo>
                <a:lnTo>
                  <a:pt x="2807036" y="1512532"/>
                </a:lnTo>
                <a:lnTo>
                  <a:pt x="2796783" y="1583584"/>
                </a:lnTo>
                <a:cubicBezTo>
                  <a:pt x="2762906" y="1758558"/>
                  <a:pt x="2678213" y="1925640"/>
                  <a:pt x="2542705" y="2061148"/>
                </a:cubicBezTo>
                <a:lnTo>
                  <a:pt x="2061149" y="2542704"/>
                </a:lnTo>
                <a:cubicBezTo>
                  <a:pt x="1925641" y="2678212"/>
                  <a:pt x="1758559" y="2762905"/>
                  <a:pt x="1583585" y="2796782"/>
                </a:cubicBezTo>
                <a:lnTo>
                  <a:pt x="1529213" y="2804628"/>
                </a:lnTo>
                <a:lnTo>
                  <a:pt x="1284499" y="2804628"/>
                </a:lnTo>
                <a:lnTo>
                  <a:pt x="1230128" y="2796782"/>
                </a:lnTo>
                <a:cubicBezTo>
                  <a:pt x="1055153" y="2762905"/>
                  <a:pt x="888072" y="2678212"/>
                  <a:pt x="752563" y="2542704"/>
                </a:cubicBezTo>
                <a:lnTo>
                  <a:pt x="271018" y="2061158"/>
                </a:lnTo>
                <a:cubicBezTo>
                  <a:pt x="-90339" y="1699802"/>
                  <a:pt x="-90339" y="1113928"/>
                  <a:pt x="271018" y="752572"/>
                </a:cubicBezTo>
                <a:lnTo>
                  <a:pt x="752573" y="271017"/>
                </a:lnTo>
                <a:cubicBezTo>
                  <a:pt x="933252" y="90339"/>
                  <a:pt x="1170059" y="0"/>
                  <a:pt x="14068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23B832CC-E04A-47A7-966D-475AEA6409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5882" y="2491272"/>
            <a:ext cx="2807036" cy="2804628"/>
          </a:xfrm>
          <a:custGeom>
            <a:avLst/>
            <a:gdLst>
              <a:gd name="connsiteX0" fmla="*/ 1406866 w 2807036"/>
              <a:gd name="connsiteY0" fmla="*/ 0 h 2804628"/>
              <a:gd name="connsiteX1" fmla="*/ 2061159 w 2807036"/>
              <a:gd name="connsiteY1" fmla="*/ 271017 h 2804628"/>
              <a:gd name="connsiteX2" fmla="*/ 2542705 w 2807036"/>
              <a:gd name="connsiteY2" fmla="*/ 752562 h 2804628"/>
              <a:gd name="connsiteX3" fmla="*/ 2796783 w 2807036"/>
              <a:gd name="connsiteY3" fmla="*/ 1230127 h 2804628"/>
              <a:gd name="connsiteX4" fmla="*/ 2807036 w 2807036"/>
              <a:gd name="connsiteY4" fmla="*/ 1301178 h 2804628"/>
              <a:gd name="connsiteX5" fmla="*/ 2807036 w 2807036"/>
              <a:gd name="connsiteY5" fmla="*/ 1512532 h 2804628"/>
              <a:gd name="connsiteX6" fmla="*/ 2796783 w 2807036"/>
              <a:gd name="connsiteY6" fmla="*/ 1583584 h 2804628"/>
              <a:gd name="connsiteX7" fmla="*/ 2542705 w 2807036"/>
              <a:gd name="connsiteY7" fmla="*/ 2061148 h 2804628"/>
              <a:gd name="connsiteX8" fmla="*/ 2061149 w 2807036"/>
              <a:gd name="connsiteY8" fmla="*/ 2542704 h 2804628"/>
              <a:gd name="connsiteX9" fmla="*/ 1583585 w 2807036"/>
              <a:gd name="connsiteY9" fmla="*/ 2796782 h 2804628"/>
              <a:gd name="connsiteX10" fmla="*/ 1529213 w 2807036"/>
              <a:gd name="connsiteY10" fmla="*/ 2804628 h 2804628"/>
              <a:gd name="connsiteX11" fmla="*/ 1284499 w 2807036"/>
              <a:gd name="connsiteY11" fmla="*/ 2804628 h 2804628"/>
              <a:gd name="connsiteX12" fmla="*/ 1230128 w 2807036"/>
              <a:gd name="connsiteY12" fmla="*/ 2796782 h 2804628"/>
              <a:gd name="connsiteX13" fmla="*/ 752563 w 2807036"/>
              <a:gd name="connsiteY13" fmla="*/ 2542704 h 2804628"/>
              <a:gd name="connsiteX14" fmla="*/ 271018 w 2807036"/>
              <a:gd name="connsiteY14" fmla="*/ 2061158 h 2804628"/>
              <a:gd name="connsiteX15" fmla="*/ 271018 w 2807036"/>
              <a:gd name="connsiteY15" fmla="*/ 752572 h 2804628"/>
              <a:gd name="connsiteX16" fmla="*/ 752573 w 2807036"/>
              <a:gd name="connsiteY16" fmla="*/ 271017 h 2804628"/>
              <a:gd name="connsiteX17" fmla="*/ 1406866 w 2807036"/>
              <a:gd name="connsiteY17" fmla="*/ 0 h 28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036" h="2804628">
                <a:moveTo>
                  <a:pt x="1406866" y="0"/>
                </a:moveTo>
                <a:cubicBezTo>
                  <a:pt x="1643674" y="0"/>
                  <a:pt x="1880481" y="90339"/>
                  <a:pt x="2061159" y="271017"/>
                </a:cubicBezTo>
                <a:lnTo>
                  <a:pt x="2542705" y="752562"/>
                </a:lnTo>
                <a:cubicBezTo>
                  <a:pt x="2678213" y="888071"/>
                  <a:pt x="2762906" y="1055152"/>
                  <a:pt x="2796783" y="1230127"/>
                </a:cubicBezTo>
                <a:lnTo>
                  <a:pt x="2807036" y="1301178"/>
                </a:lnTo>
                <a:lnTo>
                  <a:pt x="2807036" y="1512532"/>
                </a:lnTo>
                <a:lnTo>
                  <a:pt x="2796783" y="1583584"/>
                </a:lnTo>
                <a:cubicBezTo>
                  <a:pt x="2762906" y="1758558"/>
                  <a:pt x="2678213" y="1925640"/>
                  <a:pt x="2542705" y="2061148"/>
                </a:cubicBezTo>
                <a:lnTo>
                  <a:pt x="2061149" y="2542704"/>
                </a:lnTo>
                <a:cubicBezTo>
                  <a:pt x="1925641" y="2678212"/>
                  <a:pt x="1758559" y="2762905"/>
                  <a:pt x="1583585" y="2796782"/>
                </a:cubicBezTo>
                <a:lnTo>
                  <a:pt x="1529213" y="2804628"/>
                </a:lnTo>
                <a:lnTo>
                  <a:pt x="1284499" y="2804628"/>
                </a:lnTo>
                <a:lnTo>
                  <a:pt x="1230128" y="2796782"/>
                </a:lnTo>
                <a:cubicBezTo>
                  <a:pt x="1055153" y="2762905"/>
                  <a:pt x="888072" y="2678212"/>
                  <a:pt x="752563" y="2542704"/>
                </a:cubicBezTo>
                <a:lnTo>
                  <a:pt x="271018" y="2061158"/>
                </a:lnTo>
                <a:cubicBezTo>
                  <a:pt x="-90339" y="1699802"/>
                  <a:pt x="-90339" y="1113928"/>
                  <a:pt x="271018" y="752572"/>
                </a:cubicBezTo>
                <a:lnTo>
                  <a:pt x="752573" y="271017"/>
                </a:lnTo>
                <a:cubicBezTo>
                  <a:pt x="933252" y="90339"/>
                  <a:pt x="1170059" y="0"/>
                  <a:pt x="14068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reeform: Shape 7">
            <a:extLst>
              <a:ext uri="{FF2B5EF4-FFF2-40B4-BE49-F238E27FC236}">
                <a16:creationId xmlns:a16="http://schemas.microsoft.com/office/drawing/2014/main" id="{23B832CC-E04A-47A7-966D-475AEA6409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2396" y="2491272"/>
            <a:ext cx="2807036" cy="2804628"/>
          </a:xfrm>
          <a:custGeom>
            <a:avLst/>
            <a:gdLst>
              <a:gd name="connsiteX0" fmla="*/ 1406866 w 2807036"/>
              <a:gd name="connsiteY0" fmla="*/ 0 h 2804628"/>
              <a:gd name="connsiteX1" fmla="*/ 2061159 w 2807036"/>
              <a:gd name="connsiteY1" fmla="*/ 271017 h 2804628"/>
              <a:gd name="connsiteX2" fmla="*/ 2542705 w 2807036"/>
              <a:gd name="connsiteY2" fmla="*/ 752562 h 2804628"/>
              <a:gd name="connsiteX3" fmla="*/ 2796783 w 2807036"/>
              <a:gd name="connsiteY3" fmla="*/ 1230127 h 2804628"/>
              <a:gd name="connsiteX4" fmla="*/ 2807036 w 2807036"/>
              <a:gd name="connsiteY4" fmla="*/ 1301178 h 2804628"/>
              <a:gd name="connsiteX5" fmla="*/ 2807036 w 2807036"/>
              <a:gd name="connsiteY5" fmla="*/ 1512532 h 2804628"/>
              <a:gd name="connsiteX6" fmla="*/ 2796783 w 2807036"/>
              <a:gd name="connsiteY6" fmla="*/ 1583584 h 2804628"/>
              <a:gd name="connsiteX7" fmla="*/ 2542705 w 2807036"/>
              <a:gd name="connsiteY7" fmla="*/ 2061148 h 2804628"/>
              <a:gd name="connsiteX8" fmla="*/ 2061149 w 2807036"/>
              <a:gd name="connsiteY8" fmla="*/ 2542704 h 2804628"/>
              <a:gd name="connsiteX9" fmla="*/ 1583585 w 2807036"/>
              <a:gd name="connsiteY9" fmla="*/ 2796782 h 2804628"/>
              <a:gd name="connsiteX10" fmla="*/ 1529213 w 2807036"/>
              <a:gd name="connsiteY10" fmla="*/ 2804628 h 2804628"/>
              <a:gd name="connsiteX11" fmla="*/ 1284499 w 2807036"/>
              <a:gd name="connsiteY11" fmla="*/ 2804628 h 2804628"/>
              <a:gd name="connsiteX12" fmla="*/ 1230128 w 2807036"/>
              <a:gd name="connsiteY12" fmla="*/ 2796782 h 2804628"/>
              <a:gd name="connsiteX13" fmla="*/ 752563 w 2807036"/>
              <a:gd name="connsiteY13" fmla="*/ 2542704 h 2804628"/>
              <a:gd name="connsiteX14" fmla="*/ 271018 w 2807036"/>
              <a:gd name="connsiteY14" fmla="*/ 2061158 h 2804628"/>
              <a:gd name="connsiteX15" fmla="*/ 271018 w 2807036"/>
              <a:gd name="connsiteY15" fmla="*/ 752572 h 2804628"/>
              <a:gd name="connsiteX16" fmla="*/ 752573 w 2807036"/>
              <a:gd name="connsiteY16" fmla="*/ 271017 h 2804628"/>
              <a:gd name="connsiteX17" fmla="*/ 1406866 w 2807036"/>
              <a:gd name="connsiteY17" fmla="*/ 0 h 28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036" h="2804628">
                <a:moveTo>
                  <a:pt x="1406866" y="0"/>
                </a:moveTo>
                <a:cubicBezTo>
                  <a:pt x="1643674" y="0"/>
                  <a:pt x="1880481" y="90339"/>
                  <a:pt x="2061159" y="271017"/>
                </a:cubicBezTo>
                <a:lnTo>
                  <a:pt x="2542705" y="752562"/>
                </a:lnTo>
                <a:cubicBezTo>
                  <a:pt x="2678213" y="888071"/>
                  <a:pt x="2762906" y="1055152"/>
                  <a:pt x="2796783" y="1230127"/>
                </a:cubicBezTo>
                <a:lnTo>
                  <a:pt x="2807036" y="1301178"/>
                </a:lnTo>
                <a:lnTo>
                  <a:pt x="2807036" y="1512532"/>
                </a:lnTo>
                <a:lnTo>
                  <a:pt x="2796783" y="1583584"/>
                </a:lnTo>
                <a:cubicBezTo>
                  <a:pt x="2762906" y="1758558"/>
                  <a:pt x="2678213" y="1925640"/>
                  <a:pt x="2542705" y="2061148"/>
                </a:cubicBezTo>
                <a:lnTo>
                  <a:pt x="2061149" y="2542704"/>
                </a:lnTo>
                <a:cubicBezTo>
                  <a:pt x="1925641" y="2678212"/>
                  <a:pt x="1758559" y="2762905"/>
                  <a:pt x="1583585" y="2796782"/>
                </a:cubicBezTo>
                <a:lnTo>
                  <a:pt x="1529213" y="2804628"/>
                </a:lnTo>
                <a:lnTo>
                  <a:pt x="1284499" y="2804628"/>
                </a:lnTo>
                <a:lnTo>
                  <a:pt x="1230128" y="2796782"/>
                </a:lnTo>
                <a:cubicBezTo>
                  <a:pt x="1055153" y="2762905"/>
                  <a:pt x="888072" y="2678212"/>
                  <a:pt x="752563" y="2542704"/>
                </a:cubicBezTo>
                <a:lnTo>
                  <a:pt x="271018" y="2061158"/>
                </a:lnTo>
                <a:cubicBezTo>
                  <a:pt x="-90339" y="1699802"/>
                  <a:pt x="-90339" y="1113928"/>
                  <a:pt x="271018" y="752572"/>
                </a:cubicBezTo>
                <a:lnTo>
                  <a:pt x="752573" y="271017"/>
                </a:lnTo>
                <a:cubicBezTo>
                  <a:pt x="933252" y="90339"/>
                  <a:pt x="1170059" y="0"/>
                  <a:pt x="14068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9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9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96FE2-9E77-4834-9C6B-212E1056298F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5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phhs.mt.gov/hcsd/childcare/childcareresourceandreferral#422144952-region-1---the-nurturing-center" TargetMode="External"/><Relationship Id="rId2" Type="http://schemas.openxmlformats.org/officeDocument/2006/relationships/hyperlink" Target="https://www.covidreliefmt.org/submit/171387/school-aged-child-care-program-grant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24slides.com/?utm_campaign=mp&amp;utm_medium=ppt&amp;utm_source=pptlink&amp;utm_content=&amp;utm_term=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ccmontana.org/WhatsNew/Post/Child-Care-Matters" TargetMode="External"/><Relationship Id="rId7" Type="http://schemas.openxmlformats.org/officeDocument/2006/relationships/image" Target="../media/image1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mailto:office@cccmontan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24slides.com/?utm_campaign=mp&amp;utm_medium=ppt&amp;utm_source=pptlink&amp;utm_content=&amp;utm_term=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tchildcare.org/" TargetMode="External"/><Relationship Id="rId5" Type="http://schemas.openxmlformats.org/officeDocument/2006/relationships/hyperlink" Target="https://cccmontana.org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hyperlink" Target="https://24slides.com/?utm_campaign=mp&amp;utm_medium=ppt&amp;utm_source=pptlink&amp;utm_content=&amp;utm_term=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hildrenscabinet.org/child-care-resources/for-parents/why-is-quality-child-care-important/" TargetMode="External"/><Relationship Id="rId5" Type="http://schemas.openxmlformats.org/officeDocument/2006/relationships/hyperlink" Target="https://www.cscinc.org/programs/finding-quality-childcare/benefits-of-quality-child-care/" TargetMode="External"/><Relationship Id="rId4" Type="http://schemas.openxmlformats.org/officeDocument/2006/relationships/hyperlink" Target="https://www.cde.ca.gov/sp/cd/re/caqdefinecare.as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mi.mt.gov/Portals/193/Publications/LMI-Pubs/Articles/2018/0918-ChildcareInMontana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s://childcaredeserts.org/index.html?state=MT" TargetMode="External"/><Relationship Id="rId4" Type="http://schemas.openxmlformats.org/officeDocument/2006/relationships/hyperlink" Target="https://www.childrenscabinet.org/child-care-resources/for-parents/why-is-quality-child-care-important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2.xml"/><Relationship Id="rId7" Type="http://schemas.openxmlformats.org/officeDocument/2006/relationships/chart" Target="../charts/chart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tatic1.squarespace.com/static/5c90fe4716b640613581ddff/t/5cef05a72c94e10001176648/1559168427506/System+of+Early+Childhood+Workforce+Support_KS+version.pdf" TargetMode="External"/><Relationship Id="rId5" Type="http://schemas.openxmlformats.org/officeDocument/2006/relationships/hyperlink" Target="https://static1.squarespace.com/static/5c90fe4716b640613581ddff/t/5cef052b3b10330001757348/1559168304445/Childcare+as+a+Workforce+Issue.pdf" TargetMode="External"/><Relationship Id="rId4" Type="http://schemas.openxmlformats.org/officeDocument/2006/relationships/hyperlink" Target="http://lmi.mt.gov/Portals/193/Publications/LMI-Pubs/Articles/2018/0918-ChildcareInMontana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hyperlink" Target="https://24slides.com/?utm_campaign=mp&amp;utm_medium=ppt&amp;utm_source=pptlink&amp;utm_content=&amp;utm_term=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atacenter.kidscount.org/data#MT/5/0/char/0" TargetMode="External"/><Relationship Id="rId5" Type="http://schemas.openxmlformats.org/officeDocument/2006/relationships/hyperlink" Target="http://lmi.mt.gov/Portals/193/Publications/LMI-Pubs/Articles/2018/0918-ChildcareInMontana.pdf" TargetMode="External"/><Relationship Id="rId4" Type="http://schemas.openxmlformats.org/officeDocument/2006/relationships/hyperlink" Target="https://www.epi.org/child-care-costs-in-the-united-states/#/M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6.xml"/><Relationship Id="rId2" Type="http://schemas.openxmlformats.org/officeDocument/2006/relationships/hyperlink" Target="https://24slides.com/?utm_campaign=mp&amp;utm_medium=ppt&amp;utm_source=pptlink&amp;utm_content=&amp;utm_term=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mi.mt.gov/Portals/193/Publications/LMI-Pubs/Labor%20Market%20Publications/EAG-0419.pdf" TargetMode="External"/><Relationship Id="rId5" Type="http://schemas.openxmlformats.org/officeDocument/2006/relationships/hyperlink" Target="https://www.epi.org/child-care-costs-in-the-united-states/#/MT" TargetMode="External"/><Relationship Id="rId4" Type="http://schemas.openxmlformats.org/officeDocument/2006/relationships/hyperlink" Target="https://usa.childcareaware.org/2018/07/parents-spend-much-child-care-yet-early-childhood-educators-earn-littl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hyperlink" Target="https://24slides.com/?utm_campaign=mp&amp;utm_medium=ppt&amp;utm_source=pptlink&amp;utm_content=&amp;utm_term=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mericanprogress.org/issues/early-childhood/reports/2019/03/28/467488/child-care-crisis-keeping-women-workforce/" TargetMode="External"/><Relationship Id="rId5" Type="http://schemas.openxmlformats.org/officeDocument/2006/relationships/hyperlink" Target="http://lmi.mt.gov/Portals/193/Publications/LMI-Pubs/Articles/2018/0918-ChildcareInMontana.pdf" TargetMode="External"/><Relationship Id="rId4" Type="http://schemas.openxmlformats.org/officeDocument/2006/relationships/hyperlink" Target="https://www.epi.org/child-care-costs-in-the-united-states/#/M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3.amazonaws.com/mildredwarner.org/attachments/000/000/169/original/report-5755193a.pdf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chart" Target="../charts/chart8.xml"/><Relationship Id="rId4" Type="http://schemas.openxmlformats.org/officeDocument/2006/relationships/hyperlink" Target="http://lmi.mt.gov/Portals/193/Publications/LMI-Pubs/Articles/2018/0918-ChildcareInMontan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BF09D4-DC19-46D3-A0F9-2401B103D34D}"/>
              </a:ext>
            </a:extLst>
          </p:cNvPr>
          <p:cNvCxnSpPr>
            <a:cxnSpLocks/>
          </p:cNvCxnSpPr>
          <p:nvPr/>
        </p:nvCxnSpPr>
        <p:spPr>
          <a:xfrm rot="16200000">
            <a:off x="10489721" y="3219450"/>
            <a:ext cx="0" cy="4066619"/>
          </a:xfrm>
          <a:prstGeom prst="line">
            <a:avLst/>
          </a:prstGeom>
          <a:ln>
            <a:solidFill>
              <a:srgbClr val="55B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E0F42FE-2F79-4021-8976-C45191707618}"/>
              </a:ext>
            </a:extLst>
          </p:cNvPr>
          <p:cNvCxnSpPr/>
          <p:nvPr/>
        </p:nvCxnSpPr>
        <p:spPr>
          <a:xfrm>
            <a:off x="8105775" y="-66675"/>
            <a:ext cx="0" cy="4066619"/>
          </a:xfrm>
          <a:prstGeom prst="line">
            <a:avLst/>
          </a:prstGeom>
          <a:ln>
            <a:solidFill>
              <a:srgbClr val="55B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4AA2B1D-EE45-4469-A1E2-56DEBF1692A1}"/>
              </a:ext>
            </a:extLst>
          </p:cNvPr>
          <p:cNvSpPr/>
          <p:nvPr/>
        </p:nvSpPr>
        <p:spPr>
          <a:xfrm>
            <a:off x="420482" y="309562"/>
            <a:ext cx="6848475" cy="62388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19120" y="5152241"/>
            <a:ext cx="4534639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Presented by:</a:t>
            </a:r>
          </a:p>
          <a:p>
            <a:pPr algn="ctr">
              <a:tabLst>
                <a:tab pos="347663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Jane </a:t>
            </a:r>
            <a:r>
              <a:rPr lang="en-US" sz="2000" b="1" dirty="0" err="1">
                <a:solidFill>
                  <a:schemeClr val="bg1"/>
                </a:solidFill>
              </a:rPr>
              <a:t>Arntzen</a:t>
            </a:r>
            <a:r>
              <a:rPr lang="en-US" sz="2000" b="1" dirty="0">
                <a:solidFill>
                  <a:schemeClr val="bg1"/>
                </a:solidFill>
              </a:rPr>
              <a:t> Schumacher, M.Ed.</a:t>
            </a:r>
          </a:p>
          <a:p>
            <a:pPr algn="ctr">
              <a:tabLst>
                <a:tab pos="347663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Executive Director, Child Care Connections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80AA5C56-EC57-4914-8118-68854697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1875C53-7F85-401B-AA48-DB5B2181D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2724" y="932807"/>
            <a:ext cx="1847433" cy="1789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6140" y="3090446"/>
            <a:ext cx="5317161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COMMUNITY IMPACT </a:t>
            </a:r>
          </a:p>
          <a:p>
            <a:pPr algn="ctr">
              <a:tabLst>
                <a:tab pos="347663" algn="l"/>
              </a:tabLst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OF CHILD CARE</a:t>
            </a:r>
          </a:p>
        </p:txBody>
      </p:sp>
      <p:pic>
        <p:nvPicPr>
          <p:cNvPr id="25" name="Picture 24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EB5CB52D-F0A3-42D5-979A-E87DA3A5DE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5" b="29968"/>
          <a:stretch/>
        </p:blipFill>
        <p:spPr>
          <a:xfrm>
            <a:off x="6952395" y="1428749"/>
            <a:ext cx="4572000" cy="4305301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CCD5B129-F155-42DD-B70A-519A7294BF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65" y="1031516"/>
            <a:ext cx="1313746" cy="14963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C5A245-F952-4D1F-9F30-A99764C6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29565" y="4679374"/>
            <a:ext cx="146304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082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263119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6786015" y="913785"/>
            <a:ext cx="5147542" cy="5816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fontAlgn="base"/>
            <a:r>
              <a:rPr lang="en-US" b="1" dirty="0">
                <a:solidFill>
                  <a:schemeClr val="bg1"/>
                </a:solidFill>
                <a:effectLst/>
              </a:rPr>
              <a:t>On August 19</a:t>
            </a:r>
            <a:r>
              <a:rPr lang="en-US" b="1" baseline="30000" dirty="0">
                <a:solidFill>
                  <a:schemeClr val="bg1"/>
                </a:solidFill>
                <a:effectLst/>
              </a:rPr>
              <a:t>th</a:t>
            </a:r>
            <a:r>
              <a:rPr lang="en-US" b="1" dirty="0">
                <a:solidFill>
                  <a:schemeClr val="bg1"/>
                </a:solidFill>
                <a:effectLst/>
              </a:rPr>
              <a:t>, $50 million in funding was released by the Early Childhood Services Bureau (ECSB) in four buckets: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92D050"/>
                </a:solidFill>
                <a:effectLst/>
              </a:rPr>
              <a:t>$30 million </a:t>
            </a:r>
            <a:r>
              <a:rPr lang="en-US" b="1" dirty="0">
                <a:solidFill>
                  <a:schemeClr val="bg1"/>
                </a:solidFill>
                <a:effectLst/>
              </a:rPr>
              <a:t>in grants to maintain and expand child care for school-age children during out of school time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Apply at</a:t>
            </a:r>
            <a:r>
              <a:rPr lang="en-US" b="1" dirty="0">
                <a:solidFill>
                  <a:schemeClr val="bg1"/>
                </a:solidFill>
                <a:effectLst/>
              </a:rPr>
              <a:t> </a:t>
            </a:r>
            <a:r>
              <a:rPr lang="en-US" b="1" u="sng" dirty="0">
                <a:solidFill>
                  <a:schemeClr val="bg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covidrelief.mt.gov</a:t>
            </a:r>
            <a:endParaRPr lang="en-US" b="1" dirty="0">
              <a:solidFill>
                <a:schemeClr val="bg1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92D050"/>
                </a:solidFill>
                <a:effectLst/>
              </a:rPr>
              <a:t>$10 million </a:t>
            </a:r>
            <a:r>
              <a:rPr lang="en-US" b="1" dirty="0">
                <a:solidFill>
                  <a:schemeClr val="bg1"/>
                </a:solidFill>
                <a:effectLst/>
              </a:rPr>
              <a:t>in scholarships for families with special circumstances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</a:rPr>
              <a:t>Available August 19th through your local Child </a:t>
            </a:r>
            <a:r>
              <a:rPr lang="en-US" b="1">
                <a:solidFill>
                  <a:schemeClr val="bg1"/>
                </a:solidFill>
                <a:effectLst/>
              </a:rPr>
              <a:t>Care Resource </a:t>
            </a:r>
            <a:r>
              <a:rPr lang="en-US" b="1" dirty="0">
                <a:solidFill>
                  <a:schemeClr val="bg1"/>
                </a:solidFill>
                <a:effectLst/>
              </a:rPr>
              <a:t>&amp; Referral Agency (CCR&amp;R)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92D050"/>
                </a:solidFill>
                <a:effectLst/>
              </a:rPr>
              <a:t>$8 million </a:t>
            </a:r>
            <a:r>
              <a:rPr lang="en-US" b="1" dirty="0">
                <a:solidFill>
                  <a:schemeClr val="bg1"/>
                </a:solidFill>
                <a:effectLst/>
              </a:rPr>
              <a:t>in direct support of licensed child care providers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</a:rPr>
              <a:t>Processing will begin on September 1st, 2020, by ECSB. </a:t>
            </a:r>
            <a:r>
              <a:rPr lang="en-US" b="1" dirty="0">
                <a:solidFill>
                  <a:schemeClr val="bg1"/>
                </a:solidFill>
              </a:rPr>
              <a:t>Contact y</a:t>
            </a:r>
            <a:r>
              <a:rPr lang="en-US" b="1" dirty="0">
                <a:solidFill>
                  <a:schemeClr val="bg1"/>
                </a:solidFill>
                <a:effectLst/>
              </a:rPr>
              <a:t>our local </a:t>
            </a:r>
            <a:r>
              <a:rPr lang="en-US" b="1" u="sng" dirty="0">
                <a:solidFill>
                  <a:schemeClr val="bg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CCR&amp;R agency</a:t>
            </a:r>
            <a:r>
              <a:rPr lang="en-US" b="1" dirty="0">
                <a:solidFill>
                  <a:schemeClr val="bg1"/>
                </a:solidFill>
                <a:effectLst/>
              </a:rPr>
              <a:t>, with questions.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92D050"/>
                </a:solidFill>
                <a:effectLst/>
              </a:rPr>
              <a:t>$2 million </a:t>
            </a:r>
            <a:r>
              <a:rPr lang="en-US" b="1" dirty="0">
                <a:solidFill>
                  <a:schemeClr val="bg1"/>
                </a:solidFill>
                <a:effectLst/>
              </a:rPr>
              <a:t>for </a:t>
            </a:r>
            <a:r>
              <a:rPr lang="en-US" b="1" u="sng" dirty="0">
                <a:solidFill>
                  <a:schemeClr val="bg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CCR&amp;R agencies</a:t>
            </a:r>
            <a:r>
              <a:rPr lang="en-US" b="1" dirty="0">
                <a:solidFill>
                  <a:schemeClr val="bg1"/>
                </a:solidFill>
                <a:effectLst/>
              </a:rPr>
              <a:t> for administration and outreach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1803F9-0687-42F2-AD52-B4E21722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725BBC-1B53-4D09-9756-43707A6FC0B8}"/>
              </a:ext>
            </a:extLst>
          </p:cNvPr>
          <p:cNvSpPr txBox="1"/>
          <p:nvPr/>
        </p:nvSpPr>
        <p:spPr>
          <a:xfrm>
            <a:off x="8045324" y="294105"/>
            <a:ext cx="262892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COVID RELIEF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D21960C-B420-4BAA-A14C-F3E6B0A7E9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2" y="6002923"/>
            <a:ext cx="1431496" cy="715748"/>
          </a:xfrm>
          <a:prstGeom prst="rect">
            <a:avLst/>
          </a:prstGeom>
        </p:spPr>
      </p:pic>
      <p:pic>
        <p:nvPicPr>
          <p:cNvPr id="6" name="Picture 5" descr="A picture containing text, newspaper, photo, person&#10;&#10;Description automatically generated">
            <a:extLst>
              <a:ext uri="{FF2B5EF4-FFF2-40B4-BE49-F238E27FC236}">
                <a16:creationId xmlns:a16="http://schemas.microsoft.com/office/drawing/2014/main" id="{BFC296CE-F95E-4BD0-8D4A-8A84DA3EF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74" y="47357"/>
            <a:ext cx="6022793" cy="602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1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6972FD61-A278-4E69-85DE-75B38C250625}"/>
              </a:ext>
            </a:extLst>
          </p:cNvPr>
          <p:cNvSpPr txBox="1"/>
          <p:nvPr/>
        </p:nvSpPr>
        <p:spPr>
          <a:xfrm>
            <a:off x="3899105" y="265954"/>
            <a:ext cx="439383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MIXED DELIVERY PRE-K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1E4B19-2C3A-884A-919A-326B2A2F1BA8}"/>
              </a:ext>
            </a:extLst>
          </p:cNvPr>
          <p:cNvSpPr txBox="1"/>
          <p:nvPr/>
        </p:nvSpPr>
        <p:spPr>
          <a:xfrm>
            <a:off x="704850" y="1570728"/>
            <a:ext cx="4620083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Mixed delivery systems offer child care and early education to 4 year-old + children in a variety of settings and programs including: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  <a:effectLst/>
              <a:latin typeface="YACgEQNAr7w 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Public School-Based Programs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Head Start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Center-Based Child Care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Family and Group-Based Child Care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Rectangle 47">
            <a:hlinkClick r:id="rId2"/>
            <a:extLst>
              <a:ext uri="{FF2B5EF4-FFF2-40B4-BE49-F238E27FC236}">
                <a16:creationId xmlns:a16="http://schemas.microsoft.com/office/drawing/2014/main" id="{0D0BB0CD-F5F7-CD4B-AE38-491EB33B7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863595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97F7D1-3F80-4C57-BE5E-6B2971CB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0210B-4439-449D-842E-2090D709E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2" y="6002923"/>
            <a:ext cx="1431496" cy="7157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2C6D93-4274-4ABB-98A9-FA8462569F03}"/>
              </a:ext>
            </a:extLst>
          </p:cNvPr>
          <p:cNvSpPr txBox="1"/>
          <p:nvPr/>
        </p:nvSpPr>
        <p:spPr>
          <a:xfrm>
            <a:off x="7082740" y="995639"/>
            <a:ext cx="264335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2800" b="1" dirty="0">
                <a:solidFill>
                  <a:srgbClr val="55B347"/>
                </a:solidFill>
                <a:latin typeface="+mj-lt"/>
              </a:rPr>
              <a:t>Why support it?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1A5A60-3305-4592-9585-8A03CD0B6F4D}"/>
              </a:ext>
            </a:extLst>
          </p:cNvPr>
          <p:cNvSpPr txBox="1"/>
          <p:nvPr/>
        </p:nvSpPr>
        <p:spPr>
          <a:xfrm>
            <a:off x="2217952" y="6002923"/>
            <a:ext cx="81919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https://cccmontana.org</a:t>
            </a:r>
          </a:p>
          <a:p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71820F-19E5-486A-ABEA-5AF3BA99C4E0}"/>
              </a:ext>
            </a:extLst>
          </p:cNvPr>
          <p:cNvCxnSpPr/>
          <p:nvPr/>
        </p:nvCxnSpPr>
        <p:spPr>
          <a:xfrm>
            <a:off x="11639550" y="0"/>
            <a:ext cx="0" cy="4066619"/>
          </a:xfrm>
          <a:prstGeom prst="line">
            <a:avLst/>
          </a:prstGeom>
          <a:ln>
            <a:solidFill>
              <a:srgbClr val="55B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AE6244-D7DF-40BA-B2AC-6C604364028C}"/>
              </a:ext>
            </a:extLst>
          </p:cNvPr>
          <p:cNvCxnSpPr>
            <a:cxnSpLocks/>
          </p:cNvCxnSpPr>
          <p:nvPr/>
        </p:nvCxnSpPr>
        <p:spPr>
          <a:xfrm rot="16200000">
            <a:off x="10132456" y="3600578"/>
            <a:ext cx="0" cy="4066619"/>
          </a:xfrm>
          <a:prstGeom prst="line">
            <a:avLst/>
          </a:prstGeom>
          <a:ln>
            <a:solidFill>
              <a:srgbClr val="55B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6FD97D4-17A9-472D-9D82-48211DDA1B41}"/>
              </a:ext>
            </a:extLst>
          </p:cNvPr>
          <p:cNvSpPr txBox="1"/>
          <p:nvPr/>
        </p:nvSpPr>
        <p:spPr>
          <a:xfrm>
            <a:off x="1846048" y="995639"/>
            <a:ext cx="172483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2800" b="1" dirty="0">
                <a:solidFill>
                  <a:srgbClr val="55B347"/>
                </a:solidFill>
                <a:latin typeface="+mj-lt"/>
              </a:rPr>
              <a:t>What is it?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ECB8BA-6C1D-492A-AB62-E6A23E2B1F16}"/>
              </a:ext>
            </a:extLst>
          </p:cNvPr>
          <p:cNvSpPr txBox="1"/>
          <p:nvPr/>
        </p:nvSpPr>
        <p:spPr>
          <a:xfrm>
            <a:off x="6713997" y="1512316"/>
            <a:ext cx="4773153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Mixed delivery systems: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  <a:effectLst/>
              <a:latin typeface="YACgEQNAr7w 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Increase child care capacity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Offer flexible and affordable quality care that meets the needs of working families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Support better transitions to school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Strengthen existing programs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id="{8F1AFE3A-4301-48AC-94D3-1BB5B724A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8290" y="3887237"/>
            <a:ext cx="4871655" cy="2647951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person, young, child, boy&#10;&#10;Description automatically generated">
            <a:extLst>
              <a:ext uri="{FF2B5EF4-FFF2-40B4-BE49-F238E27FC236}">
                <a16:creationId xmlns:a16="http://schemas.microsoft.com/office/drawing/2014/main" id="{7200FD3D-5E5E-4CE2-AEEF-7D8215BB32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8" b="18145"/>
          <a:stretch/>
        </p:blipFill>
        <p:spPr>
          <a:xfrm>
            <a:off x="5690690" y="3993836"/>
            <a:ext cx="4572000" cy="24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70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4892947" y="366225"/>
            <a:ext cx="240610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THANK YOU!</a:t>
            </a:r>
          </a:p>
        </p:txBody>
      </p:sp>
      <p:graphicFrame>
        <p:nvGraphicFramePr>
          <p:cNvPr id="49" name="Chart 4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350326"/>
              </p:ext>
            </p:extLst>
          </p:nvPr>
        </p:nvGraphicFramePr>
        <p:xfrm>
          <a:off x="1196206" y="2820769"/>
          <a:ext cx="3142438" cy="209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9" name="Rectangle 1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2131" y="2150207"/>
            <a:ext cx="3127944" cy="3581687"/>
          </a:xfrm>
          <a:prstGeom prst="rect">
            <a:avLst/>
          </a:prstGeom>
          <a:solidFill>
            <a:srgbClr val="479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1780" y="2150207"/>
            <a:ext cx="3127944" cy="3581687"/>
          </a:xfrm>
          <a:prstGeom prst="rect">
            <a:avLst/>
          </a:prstGeom>
          <a:solidFill>
            <a:srgbClr val="479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154957-68AB-414D-8F5B-A49D3A26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6BAC3C-A376-4D05-86A9-38E292D64577}"/>
              </a:ext>
            </a:extLst>
          </p:cNvPr>
          <p:cNvSpPr txBox="1"/>
          <p:nvPr/>
        </p:nvSpPr>
        <p:spPr>
          <a:xfrm>
            <a:off x="699355" y="1027465"/>
            <a:ext cx="1065001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Download this presentation and access important data and resources on child care at:</a:t>
            </a:r>
          </a:p>
          <a:p>
            <a:pPr algn="ctr"/>
            <a:r>
              <a:rPr lang="en-US" sz="2000" b="1" dirty="0">
                <a:solidFill>
                  <a:srgbClr val="479A3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cccmontana.org/WhatsNew/Post/Child-Care-Matters</a:t>
            </a:r>
            <a:endParaRPr lang="en-US" sz="2000" b="1" dirty="0">
              <a:solidFill>
                <a:srgbClr val="479A3C"/>
              </a:solidFill>
            </a:endParaRPr>
          </a:p>
          <a:p>
            <a:pPr algn="ctr"/>
            <a:r>
              <a:rPr lang="en-US" sz="2000" b="1" dirty="0">
                <a:solidFill>
                  <a:srgbClr val="479A3C"/>
                </a:solidFill>
              </a:rPr>
              <a:t>or call (406) 587-7786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BEF3DA-E9A4-475B-BE60-D68C3C0CC73F}"/>
              </a:ext>
            </a:extLst>
          </p:cNvPr>
          <p:cNvGrpSpPr/>
          <p:nvPr/>
        </p:nvGrpSpPr>
        <p:grpSpPr>
          <a:xfrm>
            <a:off x="4532027" y="2150207"/>
            <a:ext cx="3127944" cy="3488594"/>
            <a:chOff x="1052276" y="2673589"/>
            <a:chExt cx="3127944" cy="3674903"/>
          </a:xfrm>
        </p:grpSpPr>
        <p:sp>
          <p:nvSpPr>
            <p:cNvPr id="1029" name="Rectangle 102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52276" y="2673589"/>
              <a:ext cx="3127944" cy="367490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2A804C-860C-42CE-B071-DD567E25871D}"/>
                </a:ext>
              </a:extLst>
            </p:cNvPr>
            <p:cNvSpPr txBox="1"/>
            <p:nvPr/>
          </p:nvSpPr>
          <p:spPr>
            <a:xfrm>
              <a:off x="1228618" y="3248542"/>
              <a:ext cx="2679794" cy="29503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Jane </a:t>
              </a:r>
              <a:r>
                <a:rPr lang="en-US" sz="1400" b="1" dirty="0" err="1">
                  <a:solidFill>
                    <a:schemeClr val="bg1"/>
                  </a:solidFill>
                </a:rPr>
                <a:t>Arntzen</a:t>
              </a:r>
              <a:r>
                <a:rPr lang="en-US" sz="1400" b="1" dirty="0">
                  <a:solidFill>
                    <a:schemeClr val="bg1"/>
                  </a:solidFill>
                </a:rPr>
                <a:t> Schumacher, M.Ed.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Executive Director</a:t>
              </a: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1143 Stoneridge Dr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Bozeman, MT 59718</a:t>
              </a: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901 N Benton Ave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Helena, MT 59601</a:t>
              </a: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(406) 587-7786</a:t>
              </a:r>
            </a:p>
            <a:p>
              <a:pPr algn="ctr"/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office@cccmontana.org</a:t>
              </a:r>
              <a:endParaRPr lang="en-US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cccmontana.org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77401BD-1A1A-4516-A4CC-EC0190545E0D}"/>
                </a:ext>
              </a:extLst>
            </p:cNvPr>
            <p:cNvSpPr txBox="1"/>
            <p:nvPr/>
          </p:nvSpPr>
          <p:spPr>
            <a:xfrm>
              <a:off x="1276351" y="2848914"/>
              <a:ext cx="2679794" cy="3242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Child Care Connections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9D3D9C4-AB13-4426-911F-4F01EF74FC8E}"/>
              </a:ext>
            </a:extLst>
          </p:cNvPr>
          <p:cNvCxnSpPr/>
          <p:nvPr/>
        </p:nvCxnSpPr>
        <p:spPr>
          <a:xfrm>
            <a:off x="11666131" y="0"/>
            <a:ext cx="0" cy="4066619"/>
          </a:xfrm>
          <a:prstGeom prst="line">
            <a:avLst/>
          </a:prstGeom>
          <a:ln>
            <a:solidFill>
              <a:srgbClr val="55B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6E098A-0489-4590-B340-C9E605E486B2}"/>
              </a:ext>
            </a:extLst>
          </p:cNvPr>
          <p:cNvCxnSpPr/>
          <p:nvPr/>
        </p:nvCxnSpPr>
        <p:spPr>
          <a:xfrm>
            <a:off x="406917" y="2791381"/>
            <a:ext cx="0" cy="4066619"/>
          </a:xfrm>
          <a:prstGeom prst="line">
            <a:avLst/>
          </a:prstGeom>
          <a:ln>
            <a:solidFill>
              <a:srgbClr val="55B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person, holding, little&#10;&#10;Description automatically generated">
            <a:extLst>
              <a:ext uri="{FF2B5EF4-FFF2-40B4-BE49-F238E27FC236}">
                <a16:creationId xmlns:a16="http://schemas.microsoft.com/office/drawing/2014/main" id="{16E7E110-5330-4043-A536-9211986DC8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r="25331"/>
          <a:stretch/>
        </p:blipFill>
        <p:spPr>
          <a:xfrm>
            <a:off x="699355" y="2316643"/>
            <a:ext cx="3673496" cy="3563018"/>
          </a:xfrm>
          <a:prstGeom prst="rect">
            <a:avLst/>
          </a:prstGeom>
        </p:spPr>
      </p:pic>
      <p:pic>
        <p:nvPicPr>
          <p:cNvPr id="7" name="Picture 6" descr="A young boy standing next to a tree&#10;&#10;Description automatically generated">
            <a:extLst>
              <a:ext uri="{FF2B5EF4-FFF2-40B4-BE49-F238E27FC236}">
                <a16:creationId xmlns:a16="http://schemas.microsoft.com/office/drawing/2014/main" id="{C6B9A5E9-C327-4A2F-A0C1-183DA05A86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" t="17924" b="8937"/>
          <a:stretch/>
        </p:blipFill>
        <p:spPr>
          <a:xfrm>
            <a:off x="7884047" y="2343249"/>
            <a:ext cx="3465322" cy="3581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5997DC-F5DD-4B00-BE1F-398433C214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29" y="5731894"/>
            <a:ext cx="2036464" cy="105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6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6972FD61-A278-4E69-85DE-75B38C250625}"/>
              </a:ext>
            </a:extLst>
          </p:cNvPr>
          <p:cNvSpPr txBox="1"/>
          <p:nvPr/>
        </p:nvSpPr>
        <p:spPr>
          <a:xfrm>
            <a:off x="4701399" y="265954"/>
            <a:ext cx="278922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WHO ARE WE?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1E4B19-2C3A-884A-919A-326B2A2F1BA8}"/>
              </a:ext>
            </a:extLst>
          </p:cNvPr>
          <p:cNvSpPr txBox="1"/>
          <p:nvPr/>
        </p:nvSpPr>
        <p:spPr>
          <a:xfrm>
            <a:off x="5438775" y="1745157"/>
            <a:ext cx="5435290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Child Care Connections (CCC) advocates for the well-being and quality care of children by supporting early childhood professionals, families, and the communities we serve.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We are one of seven (7) Child Care Resource and Referral Agencies in MT and serve: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Gallatin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Park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Meagher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Lewis &amp; Clark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Jefferson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Broadwater</a:t>
            </a:r>
          </a:p>
        </p:txBody>
      </p:sp>
      <p:sp>
        <p:nvSpPr>
          <p:cNvPr id="48" name="Rectangle 47">
            <a:hlinkClick r:id="rId2"/>
            <a:extLst>
              <a:ext uri="{FF2B5EF4-FFF2-40B4-BE49-F238E27FC236}">
                <a16:creationId xmlns:a16="http://schemas.microsoft.com/office/drawing/2014/main" id="{0D0BB0CD-F5F7-CD4B-AE38-491EB33B7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863595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97F7D1-3F80-4C57-BE5E-6B2971CB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0210B-4439-449D-842E-2090D709E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2" y="6002923"/>
            <a:ext cx="1431496" cy="7157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2C6D93-4274-4ABB-98A9-FA8462569F03}"/>
              </a:ext>
            </a:extLst>
          </p:cNvPr>
          <p:cNvSpPr txBox="1"/>
          <p:nvPr/>
        </p:nvSpPr>
        <p:spPr>
          <a:xfrm>
            <a:off x="3085576" y="837454"/>
            <a:ext cx="602088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2800" b="1" dirty="0">
                <a:solidFill>
                  <a:srgbClr val="55B347"/>
                </a:solidFill>
                <a:latin typeface="+mj-lt"/>
              </a:rPr>
              <a:t>ABOUT CHILD CARE CONNECTIONS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82B21E-C7A0-40CF-A36E-8EF24BB9E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52" y="1984986"/>
            <a:ext cx="4695289" cy="2738115"/>
          </a:xfrm>
          <a:prstGeom prst="rect">
            <a:avLst/>
          </a:prstGeom>
        </p:spPr>
      </p:pic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A53D23F9-ABC1-4FB8-8425-31F6625AF0EC}"/>
              </a:ext>
            </a:extLst>
          </p:cNvPr>
          <p:cNvSpPr/>
          <p:nvPr/>
        </p:nvSpPr>
        <p:spPr>
          <a:xfrm>
            <a:off x="935394" y="4936014"/>
            <a:ext cx="320905" cy="318849"/>
          </a:xfrm>
          <a:prstGeom prst="star5">
            <a:avLst>
              <a:gd name="adj" fmla="val 28980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7344C6-E3B5-4491-BE38-30AB3609104A}"/>
              </a:ext>
            </a:extLst>
          </p:cNvPr>
          <p:cNvSpPr txBox="1"/>
          <p:nvPr/>
        </p:nvSpPr>
        <p:spPr>
          <a:xfrm>
            <a:off x="1256299" y="4910773"/>
            <a:ext cx="370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CCC Offices in Bozeman and Helena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2FB85988-CA93-4100-83EA-9C3AB9830F50}"/>
              </a:ext>
            </a:extLst>
          </p:cNvPr>
          <p:cNvSpPr/>
          <p:nvPr/>
        </p:nvSpPr>
        <p:spPr>
          <a:xfrm>
            <a:off x="1554974" y="3092923"/>
            <a:ext cx="131287" cy="9734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D96F1ABD-4D42-4E53-A0CE-F90C4FFE1AE7}"/>
              </a:ext>
            </a:extLst>
          </p:cNvPr>
          <p:cNvSpPr/>
          <p:nvPr/>
        </p:nvSpPr>
        <p:spPr>
          <a:xfrm>
            <a:off x="2059904" y="3859765"/>
            <a:ext cx="131287" cy="9734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31C2B7-199A-4408-A520-0D26712A937C}"/>
              </a:ext>
            </a:extLst>
          </p:cNvPr>
          <p:cNvCxnSpPr/>
          <p:nvPr/>
        </p:nvCxnSpPr>
        <p:spPr>
          <a:xfrm>
            <a:off x="11410950" y="0"/>
            <a:ext cx="0" cy="4066619"/>
          </a:xfrm>
          <a:prstGeom prst="line">
            <a:avLst/>
          </a:prstGeom>
          <a:ln>
            <a:solidFill>
              <a:srgbClr val="55B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7BC022-81F5-4696-8B1B-4C8CCA06096F}"/>
              </a:ext>
            </a:extLst>
          </p:cNvPr>
          <p:cNvCxnSpPr>
            <a:cxnSpLocks/>
          </p:cNvCxnSpPr>
          <p:nvPr/>
        </p:nvCxnSpPr>
        <p:spPr>
          <a:xfrm rot="16200000">
            <a:off x="10161597" y="4110290"/>
            <a:ext cx="0" cy="4066619"/>
          </a:xfrm>
          <a:prstGeom prst="line">
            <a:avLst/>
          </a:prstGeom>
          <a:ln>
            <a:solidFill>
              <a:srgbClr val="55B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C13C5A5-7FEE-439D-BF8A-0A28F62D969D}"/>
              </a:ext>
            </a:extLst>
          </p:cNvPr>
          <p:cNvSpPr txBox="1"/>
          <p:nvPr/>
        </p:nvSpPr>
        <p:spPr>
          <a:xfrm>
            <a:off x="2125547" y="6143599"/>
            <a:ext cx="81919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https://cccmontana.org/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https://mtchildcare.org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0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9A5F3AD-2A9C-40BD-9C24-14B530C275A0}"/>
              </a:ext>
            </a:extLst>
          </p:cNvPr>
          <p:cNvSpPr/>
          <p:nvPr/>
        </p:nvSpPr>
        <p:spPr>
          <a:xfrm>
            <a:off x="1187533" y="2582955"/>
            <a:ext cx="3054320" cy="29141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72FD61-A278-4E69-85DE-75B38C250625}"/>
              </a:ext>
            </a:extLst>
          </p:cNvPr>
          <p:cNvSpPr txBox="1"/>
          <p:nvPr/>
        </p:nvSpPr>
        <p:spPr>
          <a:xfrm>
            <a:off x="3077564" y="265954"/>
            <a:ext cx="603690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WHAT IS QUALITY CHILD CARE?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1E4B19-2C3A-884A-919A-326B2A2F1BA8}"/>
              </a:ext>
            </a:extLst>
          </p:cNvPr>
          <p:cNvSpPr txBox="1"/>
          <p:nvPr/>
        </p:nvSpPr>
        <p:spPr>
          <a:xfrm>
            <a:off x="5866942" y="1503562"/>
            <a:ext cx="4791075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Over 90% of brain growth occurs between ages 0-5.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Key long-term benefits of quality early childhood care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Increased school readiness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Healthy nutrition habits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Advanced verbal and intellectual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Advanced social and emotional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Strengthened future workforce for our community</a:t>
            </a:r>
          </a:p>
        </p:txBody>
      </p:sp>
      <p:sp>
        <p:nvSpPr>
          <p:cNvPr id="48" name="Rectangle 47">
            <a:hlinkClick r:id="rId2"/>
            <a:extLst>
              <a:ext uri="{FF2B5EF4-FFF2-40B4-BE49-F238E27FC236}">
                <a16:creationId xmlns:a16="http://schemas.microsoft.com/office/drawing/2014/main" id="{0D0BB0CD-F5F7-CD4B-AE38-491EB33B7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863595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97F7D1-3F80-4C57-BE5E-6B2971CB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0210B-4439-449D-842E-2090D709E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2" y="6002923"/>
            <a:ext cx="1431496" cy="7157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2C6D93-4274-4ABB-98A9-FA8462569F03}"/>
              </a:ext>
            </a:extLst>
          </p:cNvPr>
          <p:cNvSpPr txBox="1"/>
          <p:nvPr/>
        </p:nvSpPr>
        <p:spPr>
          <a:xfrm>
            <a:off x="3929563" y="837454"/>
            <a:ext cx="433291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2800" b="1" dirty="0">
                <a:solidFill>
                  <a:srgbClr val="55B347"/>
                </a:solidFill>
                <a:latin typeface="+mj-lt"/>
              </a:rPr>
              <a:t>Why quality care matters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9D7389-0292-46D0-9747-40A19A701A5B}"/>
              </a:ext>
            </a:extLst>
          </p:cNvPr>
          <p:cNvSpPr txBox="1"/>
          <p:nvPr/>
        </p:nvSpPr>
        <p:spPr>
          <a:xfrm>
            <a:off x="651184" y="1495616"/>
            <a:ext cx="485583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Quality child care is safe, stimulating, and provides a loving environment in which children mentally and physically thrive.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1A5A60-3305-4592-9585-8A03CD0B6F4D}"/>
              </a:ext>
            </a:extLst>
          </p:cNvPr>
          <p:cNvSpPr txBox="1"/>
          <p:nvPr/>
        </p:nvSpPr>
        <p:spPr>
          <a:xfrm>
            <a:off x="2217952" y="6019515"/>
            <a:ext cx="819199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https://www.cde.ca.gov/sp/cd/re/caqdefinecare.asp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https://www.cscinc.org/programs/finding-quality-childcare/benefits-of-quality-child-care/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https://www.childrenscabinet.org/child-care-resources/for-parents/why-is-quality-child-care-important/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A person posing for a picture&#10;&#10;Description automatically generated">
            <a:extLst>
              <a:ext uri="{FF2B5EF4-FFF2-40B4-BE49-F238E27FC236}">
                <a16:creationId xmlns:a16="http://schemas.microsoft.com/office/drawing/2014/main" id="{1945CBD5-1515-407C-8EBD-CBB81FA2A1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r="5034"/>
          <a:stretch/>
        </p:blipFill>
        <p:spPr>
          <a:xfrm>
            <a:off x="1278850" y="2658527"/>
            <a:ext cx="3428114" cy="313540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71820F-19E5-486A-ABEA-5AF3BA99C4E0}"/>
              </a:ext>
            </a:extLst>
          </p:cNvPr>
          <p:cNvCxnSpPr/>
          <p:nvPr/>
        </p:nvCxnSpPr>
        <p:spPr>
          <a:xfrm>
            <a:off x="11410950" y="0"/>
            <a:ext cx="0" cy="4066619"/>
          </a:xfrm>
          <a:prstGeom prst="line">
            <a:avLst/>
          </a:prstGeom>
          <a:ln>
            <a:solidFill>
              <a:srgbClr val="55B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AE6244-D7DF-40BA-B2AC-6C604364028C}"/>
              </a:ext>
            </a:extLst>
          </p:cNvPr>
          <p:cNvCxnSpPr>
            <a:cxnSpLocks/>
          </p:cNvCxnSpPr>
          <p:nvPr/>
        </p:nvCxnSpPr>
        <p:spPr>
          <a:xfrm rot="16200000">
            <a:off x="10132456" y="3600578"/>
            <a:ext cx="0" cy="4066619"/>
          </a:xfrm>
          <a:prstGeom prst="line">
            <a:avLst/>
          </a:prstGeom>
          <a:ln>
            <a:solidFill>
              <a:srgbClr val="55B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35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263119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1354628" y="1421689"/>
            <a:ext cx="4682372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Montana is considered a </a:t>
            </a:r>
            <a:r>
              <a:rPr lang="en-US" sz="2800" b="1" u="sng" dirty="0">
                <a:solidFill>
                  <a:schemeClr val="bg1"/>
                </a:solidFill>
              </a:rPr>
              <a:t>child care desert</a:t>
            </a:r>
            <a:r>
              <a:rPr lang="en-US" sz="2800" b="1" dirty="0">
                <a:solidFill>
                  <a:schemeClr val="bg1"/>
                </a:solidFill>
              </a:rPr>
              <a:t>. This means that most of our communities have 3X as many children ages 0-5 as licensed child care slots.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52" name="Straight Connector 1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945043" y="4029083"/>
            <a:ext cx="75077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1803F9-0687-42F2-AD52-B4E21722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725BBC-1B53-4D09-9756-43707A6FC0B8}"/>
              </a:ext>
            </a:extLst>
          </p:cNvPr>
          <p:cNvSpPr txBox="1"/>
          <p:nvPr/>
        </p:nvSpPr>
        <p:spPr>
          <a:xfrm>
            <a:off x="1444598" y="725380"/>
            <a:ext cx="45092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CHILD CARE CAPACITY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D21960C-B420-4BAA-A14C-F3E6B0A7E9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2" y="6002923"/>
            <a:ext cx="1431496" cy="71574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52C1CE7-302A-4239-8BB9-0CBA9C0B2E58}"/>
              </a:ext>
            </a:extLst>
          </p:cNvPr>
          <p:cNvSpPr txBox="1"/>
          <p:nvPr/>
        </p:nvSpPr>
        <p:spPr>
          <a:xfrm>
            <a:off x="2040426" y="6097985"/>
            <a:ext cx="489163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http://lmi.mt.gov/Portals/193/Publications/LMI-Pubs/Articles/2018/0918-ChildcareInMontana.pdf</a:t>
            </a:r>
            <a:r>
              <a:rPr lang="en-US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https://childcaredeserts.org/index.html?state=MT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9A441DF-F2D3-42A6-87D3-22235C77DA50}"/>
              </a:ext>
            </a:extLst>
          </p:cNvPr>
          <p:cNvSpPr txBox="1"/>
          <p:nvPr/>
        </p:nvSpPr>
        <p:spPr>
          <a:xfrm>
            <a:off x="1365997" y="4324201"/>
            <a:ext cx="388620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MT Ranks </a:t>
            </a:r>
            <a:r>
              <a:rPr lang="en-US" sz="2400" b="1" dirty="0">
                <a:solidFill>
                  <a:srgbClr val="DBDBDB"/>
                </a:solidFill>
              </a:rPr>
              <a:t>42</a:t>
            </a:r>
            <a:r>
              <a:rPr lang="en-US" sz="2400" b="1" dirty="0">
                <a:solidFill>
                  <a:schemeClr val="bg1"/>
                </a:solidFill>
              </a:rPr>
              <a:t> in child care capacity in the U.S.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29631673-F299-46E4-A95B-7AD4E4496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30" y="602297"/>
            <a:ext cx="533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3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4052193" y="165381"/>
            <a:ext cx="408765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FAMILY CHALLENGES</a:t>
            </a:r>
          </a:p>
        </p:txBody>
      </p:sp>
      <p:sp>
        <p:nvSpPr>
          <p:cNvPr id="1029" name="Rectangle 10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2276" y="2663685"/>
            <a:ext cx="3127944" cy="3111085"/>
          </a:xfrm>
          <a:prstGeom prst="rect">
            <a:avLst/>
          </a:prstGeom>
          <a:solidFill>
            <a:srgbClr val="CFCFC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9" name="Chart 4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9094377"/>
              </p:ext>
            </p:extLst>
          </p:nvPr>
        </p:nvGraphicFramePr>
        <p:xfrm>
          <a:off x="1481259" y="3066067"/>
          <a:ext cx="2590387" cy="1726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9" name="Rectangle 1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2029" y="2673588"/>
            <a:ext cx="3127944" cy="3111085"/>
          </a:xfrm>
          <a:prstGeom prst="rect">
            <a:avLst/>
          </a:prstGeom>
          <a:solidFill>
            <a:srgbClr val="CFCFC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1780" y="2673588"/>
            <a:ext cx="3127944" cy="3111085"/>
          </a:xfrm>
          <a:prstGeom prst="rect">
            <a:avLst/>
          </a:prstGeom>
          <a:solidFill>
            <a:srgbClr val="CFCFC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1" name="Chart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446779"/>
              </p:ext>
            </p:extLst>
          </p:nvPr>
        </p:nvGraphicFramePr>
        <p:xfrm>
          <a:off x="8004533" y="2833836"/>
          <a:ext cx="3142438" cy="209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9C2A804C-860C-42CE-B071-DD567E25871D}"/>
              </a:ext>
            </a:extLst>
          </p:cNvPr>
          <p:cNvSpPr txBox="1"/>
          <p:nvPr/>
        </p:nvSpPr>
        <p:spPr>
          <a:xfrm>
            <a:off x="1256488" y="4850594"/>
            <a:ext cx="253010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/>
              <a:t>Over 25,000 children under the age of 6 are in unregulated child care. That’s 56% of our children who need care.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154957-68AB-414D-8F5B-A49D3A26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6BAC3C-A376-4D05-86A9-38E292D64577}"/>
              </a:ext>
            </a:extLst>
          </p:cNvPr>
          <p:cNvSpPr txBox="1"/>
          <p:nvPr/>
        </p:nvSpPr>
        <p:spPr>
          <a:xfrm>
            <a:off x="1052276" y="1027465"/>
            <a:ext cx="1008744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Families are impacted deeply by the lack of access to affordable and regulated child care.</a:t>
            </a:r>
          </a:p>
          <a:p>
            <a:r>
              <a:rPr lang="en-US" sz="2000" b="1" dirty="0"/>
              <a:t>They are often left with no choice but unsafe or illegal child care options.</a:t>
            </a:r>
          </a:p>
          <a:p>
            <a:endParaRPr lang="en-US" sz="2000" b="1" dirty="0"/>
          </a:p>
          <a:p>
            <a:r>
              <a:rPr lang="en-US" sz="2000" b="1" dirty="0"/>
              <a:t>Access to child care impacts how families can participate in the workforce and local economy.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267994-B1C3-4AE1-95E8-8EABEAFBF2D5}"/>
              </a:ext>
            </a:extLst>
          </p:cNvPr>
          <p:cNvSpPr txBox="1"/>
          <p:nvPr/>
        </p:nvSpPr>
        <p:spPr>
          <a:xfrm>
            <a:off x="1069563" y="5989589"/>
            <a:ext cx="1007016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http://lmi.mt.gov/Portals/193/Publications/LMI-Pubs/Articles/2018/0918-ChildcareInMontana.pdf</a:t>
            </a:r>
            <a:endParaRPr lang="en-US" sz="1200" dirty="0">
              <a:solidFill>
                <a:schemeClr val="accent1">
                  <a:lumMod val="50000"/>
                </a:schemeClr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https://static1.squarespace.com/static/5c90fe4716b640613581ddff/t/5cef052b3b10330001757348/1559168304445/Childcare+as+a+Workforce+Issue.pdf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https://static1.squarespace.com/static/5c90fe4716b640613581ddff/t/5cef05a72c94e10001176648/1559168427506/System+of+Early+Childhood+Workforce+Support_KS+version.pdf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7401BD-1A1A-4516-A4CC-EC0190545E0D}"/>
              </a:ext>
            </a:extLst>
          </p:cNvPr>
          <p:cNvSpPr txBox="1"/>
          <p:nvPr/>
        </p:nvSpPr>
        <p:spPr>
          <a:xfrm>
            <a:off x="2312033" y="3808857"/>
            <a:ext cx="5098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56%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9D3D9C4-AB13-4426-911F-4F01EF74FC8E}"/>
              </a:ext>
            </a:extLst>
          </p:cNvPr>
          <p:cNvCxnSpPr/>
          <p:nvPr/>
        </p:nvCxnSpPr>
        <p:spPr>
          <a:xfrm>
            <a:off x="11410950" y="0"/>
            <a:ext cx="0" cy="4066619"/>
          </a:xfrm>
          <a:prstGeom prst="line">
            <a:avLst/>
          </a:prstGeom>
          <a:ln>
            <a:solidFill>
              <a:srgbClr val="55B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E6E098A-0489-4590-B340-C9E605E486B2}"/>
              </a:ext>
            </a:extLst>
          </p:cNvPr>
          <p:cNvCxnSpPr/>
          <p:nvPr/>
        </p:nvCxnSpPr>
        <p:spPr>
          <a:xfrm>
            <a:off x="523875" y="2820769"/>
            <a:ext cx="0" cy="4066619"/>
          </a:xfrm>
          <a:prstGeom prst="line">
            <a:avLst/>
          </a:prstGeom>
          <a:ln>
            <a:solidFill>
              <a:srgbClr val="55B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BD3D13E-6562-46F6-8AE3-675A388342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626056"/>
              </p:ext>
            </p:extLst>
          </p:nvPr>
        </p:nvGraphicFramePr>
        <p:xfrm>
          <a:off x="4910956" y="3120902"/>
          <a:ext cx="2590387" cy="1726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262D779-968B-472F-849A-C99648DC5043}"/>
              </a:ext>
            </a:extLst>
          </p:cNvPr>
          <p:cNvSpPr txBox="1"/>
          <p:nvPr/>
        </p:nvSpPr>
        <p:spPr>
          <a:xfrm>
            <a:off x="4839590" y="4825814"/>
            <a:ext cx="253010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/>
              <a:t>Minimum wage workers in MT would have to work approximately 28 weeks to pay for child care of one infant.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FC222CB-596F-48E8-977E-56637AEE0B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661935"/>
              </p:ext>
            </p:extLst>
          </p:nvPr>
        </p:nvGraphicFramePr>
        <p:xfrm>
          <a:off x="8537714" y="3099283"/>
          <a:ext cx="2590387" cy="1726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05EBEFD-4E06-4B76-B8C1-B9DACA4A65D0}"/>
              </a:ext>
            </a:extLst>
          </p:cNvPr>
          <p:cNvSpPr txBox="1"/>
          <p:nvPr/>
        </p:nvSpPr>
        <p:spPr>
          <a:xfrm>
            <a:off x="8218291" y="4826210"/>
            <a:ext cx="281352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/>
              <a:t>An estimated 42% of single mothers with children 0-5 are living in poverty. This means that their annual income is $17,000 or less.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3F23B7-3AD9-4BB0-AE74-88FED50CFA6B}"/>
              </a:ext>
            </a:extLst>
          </p:cNvPr>
          <p:cNvSpPr txBox="1"/>
          <p:nvPr/>
        </p:nvSpPr>
        <p:spPr>
          <a:xfrm>
            <a:off x="5580264" y="3666401"/>
            <a:ext cx="7868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/>
              <a:t>28 Weeks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830B7D-9860-4140-89F7-D77557458532}"/>
              </a:ext>
            </a:extLst>
          </p:cNvPr>
          <p:cNvSpPr txBox="1"/>
          <p:nvPr/>
        </p:nvSpPr>
        <p:spPr>
          <a:xfrm>
            <a:off x="9370143" y="3775641"/>
            <a:ext cx="5098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42%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8CDD47-FC19-40F1-8C87-5689ED163ECF}"/>
              </a:ext>
            </a:extLst>
          </p:cNvPr>
          <p:cNvSpPr txBox="1"/>
          <p:nvPr/>
        </p:nvSpPr>
        <p:spPr>
          <a:xfrm>
            <a:off x="1780973" y="2791506"/>
            <a:ext cx="14811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Children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FC7C3-FBA6-4897-9D4D-BCED79D9E830}"/>
              </a:ext>
            </a:extLst>
          </p:cNvPr>
          <p:cNvSpPr txBox="1"/>
          <p:nvPr/>
        </p:nvSpPr>
        <p:spPr>
          <a:xfrm>
            <a:off x="4800343" y="2673762"/>
            <a:ext cx="227548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Minimum-Wage</a:t>
            </a:r>
            <a:r>
              <a:rPr lang="en-US" sz="2000" b="1" dirty="0"/>
              <a:t> </a:t>
            </a:r>
            <a:r>
              <a:rPr lang="en-US" b="1" dirty="0"/>
              <a:t>Workers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ECA9E3-557B-4AA3-8516-060CDF94CCD8}"/>
              </a:ext>
            </a:extLst>
          </p:cNvPr>
          <p:cNvSpPr txBox="1"/>
          <p:nvPr/>
        </p:nvSpPr>
        <p:spPr>
          <a:xfrm>
            <a:off x="8587135" y="2781040"/>
            <a:ext cx="20549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Single Mothers</a:t>
            </a:r>
          </a:p>
        </p:txBody>
      </p:sp>
    </p:spTree>
    <p:extLst>
      <p:ext uri="{BB962C8B-B14F-4D97-AF65-F5344CB8AC3E}">
        <p14:creationId xmlns:p14="http://schemas.microsoft.com/office/powerpoint/2010/main" val="304131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744197" y="1040106"/>
            <a:ext cx="3352181" cy="2148231"/>
          </a:xfrm>
          <a:prstGeom prst="rect">
            <a:avLst/>
          </a:prstGeom>
          <a:gradFill flip="none" rotWithShape="1">
            <a:gsLst>
              <a:gs pos="100000">
                <a:srgbClr val="479A3C"/>
              </a:gs>
              <a:gs pos="74000">
                <a:schemeClr val="accent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872589" y="2285495"/>
            <a:ext cx="309539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Per infant, ages 0-2, annually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568545" y="1545119"/>
            <a:ext cx="134972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$ 9,518</a:t>
            </a:r>
          </a:p>
        </p:txBody>
      </p:sp>
      <p:sp>
        <p:nvSpPr>
          <p:cNvPr id="42" name="Oval 41"/>
          <p:cNvSpPr/>
          <p:nvPr/>
        </p:nvSpPr>
        <p:spPr>
          <a:xfrm>
            <a:off x="2111049" y="770766"/>
            <a:ext cx="648489" cy="648488"/>
          </a:xfrm>
          <a:prstGeom prst="ellipse">
            <a:avLst/>
          </a:prstGeom>
          <a:solidFill>
            <a:srgbClr val="479A3C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2281067" y="996247"/>
            <a:ext cx="313665" cy="178194"/>
            <a:chOff x="3283332" y="3275035"/>
            <a:chExt cx="479215" cy="272245"/>
          </a:xfrm>
        </p:grpSpPr>
        <p:sp>
          <p:nvSpPr>
            <p:cNvPr id="46" name="Freeform 11"/>
            <p:cNvSpPr>
              <a:spLocks noEditPoints="1"/>
            </p:cNvSpPr>
            <p:nvPr/>
          </p:nvSpPr>
          <p:spPr bwMode="auto">
            <a:xfrm>
              <a:off x="3283332" y="3275035"/>
              <a:ext cx="479215" cy="272245"/>
            </a:xfrm>
            <a:custGeom>
              <a:avLst/>
              <a:gdLst>
                <a:gd name="T0" fmla="*/ 2004 w 2048"/>
                <a:gd name="T1" fmla="*/ 0 h 1162"/>
                <a:gd name="T2" fmla="*/ 44 w 2048"/>
                <a:gd name="T3" fmla="*/ 0 h 1162"/>
                <a:gd name="T4" fmla="*/ 0 w 2048"/>
                <a:gd name="T5" fmla="*/ 44 h 1162"/>
                <a:gd name="T6" fmla="*/ 0 w 2048"/>
                <a:gd name="T7" fmla="*/ 1118 h 1162"/>
                <a:gd name="T8" fmla="*/ 44 w 2048"/>
                <a:gd name="T9" fmla="*/ 1162 h 1162"/>
                <a:gd name="T10" fmla="*/ 2004 w 2048"/>
                <a:gd name="T11" fmla="*/ 1162 h 1162"/>
                <a:gd name="T12" fmla="*/ 2048 w 2048"/>
                <a:gd name="T13" fmla="*/ 1118 h 1162"/>
                <a:gd name="T14" fmla="*/ 2048 w 2048"/>
                <a:gd name="T15" fmla="*/ 44 h 1162"/>
                <a:gd name="T16" fmla="*/ 2004 w 2048"/>
                <a:gd name="T17" fmla="*/ 0 h 1162"/>
                <a:gd name="T18" fmla="*/ 88 w 2048"/>
                <a:gd name="T19" fmla="*/ 88 h 1162"/>
                <a:gd name="T20" fmla="*/ 312 w 2048"/>
                <a:gd name="T21" fmla="*/ 88 h 1162"/>
                <a:gd name="T22" fmla="*/ 88 w 2048"/>
                <a:gd name="T23" fmla="*/ 311 h 1162"/>
                <a:gd name="T24" fmla="*/ 88 w 2048"/>
                <a:gd name="T25" fmla="*/ 88 h 1162"/>
                <a:gd name="T26" fmla="*/ 88 w 2048"/>
                <a:gd name="T27" fmla="*/ 1074 h 1162"/>
                <a:gd name="T28" fmla="*/ 88 w 2048"/>
                <a:gd name="T29" fmla="*/ 851 h 1162"/>
                <a:gd name="T30" fmla="*/ 312 w 2048"/>
                <a:gd name="T31" fmla="*/ 1074 h 1162"/>
                <a:gd name="T32" fmla="*/ 88 w 2048"/>
                <a:gd name="T33" fmla="*/ 1074 h 1162"/>
                <a:gd name="T34" fmla="*/ 1960 w 2048"/>
                <a:gd name="T35" fmla="*/ 1074 h 1162"/>
                <a:gd name="T36" fmla="*/ 1736 w 2048"/>
                <a:gd name="T37" fmla="*/ 1074 h 1162"/>
                <a:gd name="T38" fmla="*/ 1960 w 2048"/>
                <a:gd name="T39" fmla="*/ 851 h 1162"/>
                <a:gd name="T40" fmla="*/ 1960 w 2048"/>
                <a:gd name="T41" fmla="*/ 1074 h 1162"/>
                <a:gd name="T42" fmla="*/ 1960 w 2048"/>
                <a:gd name="T43" fmla="*/ 762 h 1162"/>
                <a:gd name="T44" fmla="*/ 1648 w 2048"/>
                <a:gd name="T45" fmla="*/ 1074 h 1162"/>
                <a:gd name="T46" fmla="*/ 400 w 2048"/>
                <a:gd name="T47" fmla="*/ 1074 h 1162"/>
                <a:gd name="T48" fmla="*/ 88 w 2048"/>
                <a:gd name="T49" fmla="*/ 762 h 1162"/>
                <a:gd name="T50" fmla="*/ 88 w 2048"/>
                <a:gd name="T51" fmla="*/ 400 h 1162"/>
                <a:gd name="T52" fmla="*/ 400 w 2048"/>
                <a:gd name="T53" fmla="*/ 88 h 1162"/>
                <a:gd name="T54" fmla="*/ 1648 w 2048"/>
                <a:gd name="T55" fmla="*/ 88 h 1162"/>
                <a:gd name="T56" fmla="*/ 1960 w 2048"/>
                <a:gd name="T57" fmla="*/ 400 h 1162"/>
                <a:gd name="T58" fmla="*/ 1960 w 2048"/>
                <a:gd name="T59" fmla="*/ 762 h 1162"/>
                <a:gd name="T60" fmla="*/ 1960 w 2048"/>
                <a:gd name="T61" fmla="*/ 311 h 1162"/>
                <a:gd name="T62" fmla="*/ 1736 w 2048"/>
                <a:gd name="T63" fmla="*/ 88 h 1162"/>
                <a:gd name="T64" fmla="*/ 1960 w 2048"/>
                <a:gd name="T65" fmla="*/ 88 h 1162"/>
                <a:gd name="T66" fmla="*/ 1960 w 2048"/>
                <a:gd name="T67" fmla="*/ 311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48" h="1162">
                  <a:moveTo>
                    <a:pt x="200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1118"/>
                    <a:pt x="0" y="1118"/>
                    <a:pt x="0" y="1118"/>
                  </a:cubicBezTo>
                  <a:cubicBezTo>
                    <a:pt x="0" y="1143"/>
                    <a:pt x="20" y="1162"/>
                    <a:pt x="44" y="1162"/>
                  </a:cubicBezTo>
                  <a:cubicBezTo>
                    <a:pt x="2004" y="1162"/>
                    <a:pt x="2004" y="1162"/>
                    <a:pt x="2004" y="1162"/>
                  </a:cubicBezTo>
                  <a:cubicBezTo>
                    <a:pt x="2028" y="1162"/>
                    <a:pt x="2048" y="1143"/>
                    <a:pt x="2048" y="1118"/>
                  </a:cubicBezTo>
                  <a:cubicBezTo>
                    <a:pt x="2048" y="44"/>
                    <a:pt x="2048" y="44"/>
                    <a:pt x="2048" y="44"/>
                  </a:cubicBezTo>
                  <a:cubicBezTo>
                    <a:pt x="2048" y="19"/>
                    <a:pt x="2028" y="0"/>
                    <a:pt x="2004" y="0"/>
                  </a:cubicBezTo>
                  <a:close/>
                  <a:moveTo>
                    <a:pt x="88" y="88"/>
                  </a:moveTo>
                  <a:cubicBezTo>
                    <a:pt x="312" y="88"/>
                    <a:pt x="312" y="88"/>
                    <a:pt x="312" y="88"/>
                  </a:cubicBezTo>
                  <a:cubicBezTo>
                    <a:pt x="293" y="202"/>
                    <a:pt x="202" y="292"/>
                    <a:pt x="88" y="311"/>
                  </a:cubicBezTo>
                  <a:lnTo>
                    <a:pt x="88" y="88"/>
                  </a:lnTo>
                  <a:close/>
                  <a:moveTo>
                    <a:pt x="88" y="1074"/>
                  </a:moveTo>
                  <a:cubicBezTo>
                    <a:pt x="88" y="851"/>
                    <a:pt x="88" y="851"/>
                    <a:pt x="88" y="851"/>
                  </a:cubicBezTo>
                  <a:cubicBezTo>
                    <a:pt x="202" y="870"/>
                    <a:pt x="293" y="960"/>
                    <a:pt x="312" y="1074"/>
                  </a:cubicBezTo>
                  <a:lnTo>
                    <a:pt x="88" y="1074"/>
                  </a:lnTo>
                  <a:close/>
                  <a:moveTo>
                    <a:pt x="1960" y="1074"/>
                  </a:moveTo>
                  <a:cubicBezTo>
                    <a:pt x="1736" y="1074"/>
                    <a:pt x="1736" y="1074"/>
                    <a:pt x="1736" y="1074"/>
                  </a:cubicBezTo>
                  <a:cubicBezTo>
                    <a:pt x="1755" y="960"/>
                    <a:pt x="1846" y="870"/>
                    <a:pt x="1960" y="851"/>
                  </a:cubicBezTo>
                  <a:lnTo>
                    <a:pt x="1960" y="1074"/>
                  </a:lnTo>
                  <a:close/>
                  <a:moveTo>
                    <a:pt x="1960" y="762"/>
                  </a:moveTo>
                  <a:cubicBezTo>
                    <a:pt x="1797" y="782"/>
                    <a:pt x="1668" y="911"/>
                    <a:pt x="1648" y="1074"/>
                  </a:cubicBezTo>
                  <a:cubicBezTo>
                    <a:pt x="400" y="1074"/>
                    <a:pt x="400" y="1074"/>
                    <a:pt x="400" y="1074"/>
                  </a:cubicBezTo>
                  <a:cubicBezTo>
                    <a:pt x="380" y="911"/>
                    <a:pt x="251" y="782"/>
                    <a:pt x="88" y="762"/>
                  </a:cubicBezTo>
                  <a:cubicBezTo>
                    <a:pt x="88" y="400"/>
                    <a:pt x="88" y="400"/>
                    <a:pt x="88" y="400"/>
                  </a:cubicBezTo>
                  <a:cubicBezTo>
                    <a:pt x="251" y="380"/>
                    <a:pt x="380" y="251"/>
                    <a:pt x="400" y="88"/>
                  </a:cubicBezTo>
                  <a:cubicBezTo>
                    <a:pt x="1648" y="88"/>
                    <a:pt x="1648" y="88"/>
                    <a:pt x="1648" y="88"/>
                  </a:cubicBezTo>
                  <a:cubicBezTo>
                    <a:pt x="1668" y="251"/>
                    <a:pt x="1797" y="380"/>
                    <a:pt x="1960" y="400"/>
                  </a:cubicBezTo>
                  <a:cubicBezTo>
                    <a:pt x="1960" y="762"/>
                    <a:pt x="1960" y="762"/>
                    <a:pt x="1960" y="762"/>
                  </a:cubicBezTo>
                  <a:close/>
                  <a:moveTo>
                    <a:pt x="1960" y="311"/>
                  </a:moveTo>
                  <a:cubicBezTo>
                    <a:pt x="1846" y="292"/>
                    <a:pt x="1755" y="202"/>
                    <a:pt x="1736" y="88"/>
                  </a:cubicBezTo>
                  <a:cubicBezTo>
                    <a:pt x="1960" y="88"/>
                    <a:pt x="1960" y="88"/>
                    <a:pt x="1960" y="88"/>
                  </a:cubicBezTo>
                  <a:lnTo>
                    <a:pt x="1960" y="3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2"/>
            <p:cNvSpPr>
              <a:spLocks noEditPoints="1"/>
            </p:cNvSpPr>
            <p:nvPr/>
          </p:nvSpPr>
          <p:spPr bwMode="auto">
            <a:xfrm>
              <a:off x="3381245" y="3337126"/>
              <a:ext cx="282594" cy="148859"/>
            </a:xfrm>
            <a:custGeom>
              <a:avLst/>
              <a:gdLst>
                <a:gd name="T0" fmla="*/ 1169 w 1208"/>
                <a:gd name="T1" fmla="*/ 127 h 634"/>
                <a:gd name="T2" fmla="*/ 1081 w 1208"/>
                <a:gd name="T3" fmla="*/ 39 h 634"/>
                <a:gd name="T4" fmla="*/ 1041 w 1208"/>
                <a:gd name="T5" fmla="*/ 0 h 634"/>
                <a:gd name="T6" fmla="*/ 167 w 1208"/>
                <a:gd name="T7" fmla="*/ 0 h 634"/>
                <a:gd name="T8" fmla="*/ 127 w 1208"/>
                <a:gd name="T9" fmla="*/ 39 h 634"/>
                <a:gd name="T10" fmla="*/ 39 w 1208"/>
                <a:gd name="T11" fmla="*/ 127 h 634"/>
                <a:gd name="T12" fmla="*/ 0 w 1208"/>
                <a:gd name="T13" fmla="*/ 167 h 634"/>
                <a:gd name="T14" fmla="*/ 0 w 1208"/>
                <a:gd name="T15" fmla="*/ 467 h 634"/>
                <a:gd name="T16" fmla="*/ 39 w 1208"/>
                <a:gd name="T17" fmla="*/ 507 h 634"/>
                <a:gd name="T18" fmla="*/ 127 w 1208"/>
                <a:gd name="T19" fmla="*/ 595 h 634"/>
                <a:gd name="T20" fmla="*/ 167 w 1208"/>
                <a:gd name="T21" fmla="*/ 634 h 634"/>
                <a:gd name="T22" fmla="*/ 1041 w 1208"/>
                <a:gd name="T23" fmla="*/ 634 h 634"/>
                <a:gd name="T24" fmla="*/ 1081 w 1208"/>
                <a:gd name="T25" fmla="*/ 595 h 634"/>
                <a:gd name="T26" fmla="*/ 1169 w 1208"/>
                <a:gd name="T27" fmla="*/ 507 h 634"/>
                <a:gd name="T28" fmla="*/ 1208 w 1208"/>
                <a:gd name="T29" fmla="*/ 467 h 634"/>
                <a:gd name="T30" fmla="*/ 1208 w 1208"/>
                <a:gd name="T31" fmla="*/ 167 h 634"/>
                <a:gd name="T32" fmla="*/ 1169 w 1208"/>
                <a:gd name="T33" fmla="*/ 127 h 634"/>
                <a:gd name="T34" fmla="*/ 1129 w 1208"/>
                <a:gd name="T35" fmla="*/ 432 h 634"/>
                <a:gd name="T36" fmla="*/ 1006 w 1208"/>
                <a:gd name="T37" fmla="*/ 555 h 634"/>
                <a:gd name="T38" fmla="*/ 202 w 1208"/>
                <a:gd name="T39" fmla="*/ 555 h 634"/>
                <a:gd name="T40" fmla="*/ 79 w 1208"/>
                <a:gd name="T41" fmla="*/ 432 h 634"/>
                <a:gd name="T42" fmla="*/ 79 w 1208"/>
                <a:gd name="T43" fmla="*/ 202 h 634"/>
                <a:gd name="T44" fmla="*/ 202 w 1208"/>
                <a:gd name="T45" fmla="*/ 79 h 634"/>
                <a:gd name="T46" fmla="*/ 1006 w 1208"/>
                <a:gd name="T47" fmla="*/ 79 h 634"/>
                <a:gd name="T48" fmla="*/ 1129 w 1208"/>
                <a:gd name="T49" fmla="*/ 202 h 634"/>
                <a:gd name="T50" fmla="*/ 1129 w 1208"/>
                <a:gd name="T51" fmla="*/ 43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8" h="634">
                  <a:moveTo>
                    <a:pt x="1169" y="127"/>
                  </a:moveTo>
                  <a:cubicBezTo>
                    <a:pt x="1120" y="127"/>
                    <a:pt x="1081" y="88"/>
                    <a:pt x="1081" y="39"/>
                  </a:cubicBezTo>
                  <a:cubicBezTo>
                    <a:pt x="1081" y="17"/>
                    <a:pt x="1063" y="0"/>
                    <a:pt x="1041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5" y="0"/>
                    <a:pt x="127" y="17"/>
                    <a:pt x="127" y="39"/>
                  </a:cubicBezTo>
                  <a:cubicBezTo>
                    <a:pt x="127" y="88"/>
                    <a:pt x="88" y="127"/>
                    <a:pt x="39" y="127"/>
                  </a:cubicBezTo>
                  <a:cubicBezTo>
                    <a:pt x="17" y="127"/>
                    <a:pt x="0" y="145"/>
                    <a:pt x="0" y="167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0" y="489"/>
                    <a:pt x="17" y="507"/>
                    <a:pt x="39" y="507"/>
                  </a:cubicBezTo>
                  <a:cubicBezTo>
                    <a:pt x="88" y="507"/>
                    <a:pt x="127" y="546"/>
                    <a:pt x="127" y="595"/>
                  </a:cubicBezTo>
                  <a:cubicBezTo>
                    <a:pt x="127" y="617"/>
                    <a:pt x="145" y="634"/>
                    <a:pt x="167" y="634"/>
                  </a:cubicBezTo>
                  <a:cubicBezTo>
                    <a:pt x="1041" y="634"/>
                    <a:pt x="1041" y="634"/>
                    <a:pt x="1041" y="634"/>
                  </a:cubicBezTo>
                  <a:cubicBezTo>
                    <a:pt x="1063" y="634"/>
                    <a:pt x="1081" y="617"/>
                    <a:pt x="1081" y="595"/>
                  </a:cubicBezTo>
                  <a:cubicBezTo>
                    <a:pt x="1081" y="546"/>
                    <a:pt x="1120" y="507"/>
                    <a:pt x="1169" y="507"/>
                  </a:cubicBezTo>
                  <a:cubicBezTo>
                    <a:pt x="1191" y="507"/>
                    <a:pt x="1208" y="489"/>
                    <a:pt x="1208" y="467"/>
                  </a:cubicBezTo>
                  <a:cubicBezTo>
                    <a:pt x="1208" y="167"/>
                    <a:pt x="1208" y="167"/>
                    <a:pt x="1208" y="167"/>
                  </a:cubicBezTo>
                  <a:cubicBezTo>
                    <a:pt x="1208" y="145"/>
                    <a:pt x="1191" y="127"/>
                    <a:pt x="1169" y="127"/>
                  </a:cubicBezTo>
                  <a:close/>
                  <a:moveTo>
                    <a:pt x="1129" y="432"/>
                  </a:moveTo>
                  <a:cubicBezTo>
                    <a:pt x="1069" y="447"/>
                    <a:pt x="1021" y="495"/>
                    <a:pt x="1006" y="555"/>
                  </a:cubicBezTo>
                  <a:cubicBezTo>
                    <a:pt x="202" y="555"/>
                    <a:pt x="202" y="555"/>
                    <a:pt x="202" y="555"/>
                  </a:cubicBezTo>
                  <a:cubicBezTo>
                    <a:pt x="187" y="495"/>
                    <a:pt x="139" y="447"/>
                    <a:pt x="79" y="432"/>
                  </a:cubicBezTo>
                  <a:cubicBezTo>
                    <a:pt x="79" y="202"/>
                    <a:pt x="79" y="202"/>
                    <a:pt x="79" y="202"/>
                  </a:cubicBezTo>
                  <a:cubicBezTo>
                    <a:pt x="139" y="187"/>
                    <a:pt x="187" y="139"/>
                    <a:pt x="202" y="79"/>
                  </a:cubicBezTo>
                  <a:cubicBezTo>
                    <a:pt x="1006" y="79"/>
                    <a:pt x="1006" y="79"/>
                    <a:pt x="1006" y="79"/>
                  </a:cubicBezTo>
                  <a:cubicBezTo>
                    <a:pt x="1021" y="139"/>
                    <a:pt x="1069" y="187"/>
                    <a:pt x="1129" y="202"/>
                  </a:cubicBezTo>
                  <a:cubicBezTo>
                    <a:pt x="1129" y="432"/>
                    <a:pt x="1129" y="432"/>
                    <a:pt x="1129" y="4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3464829" y="3368967"/>
              <a:ext cx="32638" cy="85176"/>
            </a:xfrm>
            <a:custGeom>
              <a:avLst/>
              <a:gdLst>
                <a:gd name="T0" fmla="*/ 99 w 139"/>
                <a:gd name="T1" fmla="*/ 0 h 364"/>
                <a:gd name="T2" fmla="*/ 39 w 139"/>
                <a:gd name="T3" fmla="*/ 0 h 364"/>
                <a:gd name="T4" fmla="*/ 0 w 139"/>
                <a:gd name="T5" fmla="*/ 40 h 364"/>
                <a:gd name="T6" fmla="*/ 39 w 139"/>
                <a:gd name="T7" fmla="*/ 79 h 364"/>
                <a:gd name="T8" fmla="*/ 59 w 139"/>
                <a:gd name="T9" fmla="*/ 79 h 364"/>
                <a:gd name="T10" fmla="*/ 59 w 139"/>
                <a:gd name="T11" fmla="*/ 324 h 364"/>
                <a:gd name="T12" fmla="*/ 99 w 139"/>
                <a:gd name="T13" fmla="*/ 364 h 364"/>
                <a:gd name="T14" fmla="*/ 139 w 139"/>
                <a:gd name="T15" fmla="*/ 324 h 364"/>
                <a:gd name="T16" fmla="*/ 139 w 139"/>
                <a:gd name="T17" fmla="*/ 40 h 364"/>
                <a:gd name="T18" fmla="*/ 99 w 139"/>
                <a:gd name="T1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364">
                  <a:moveTo>
                    <a:pt x="9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79"/>
                    <a:pt x="3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324"/>
                    <a:pt x="59" y="324"/>
                    <a:pt x="59" y="324"/>
                  </a:cubicBezTo>
                  <a:cubicBezTo>
                    <a:pt x="59" y="346"/>
                    <a:pt x="77" y="364"/>
                    <a:pt x="99" y="364"/>
                  </a:cubicBezTo>
                  <a:cubicBezTo>
                    <a:pt x="121" y="364"/>
                    <a:pt x="139" y="346"/>
                    <a:pt x="139" y="324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18"/>
                    <a:pt x="121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4"/>
            <p:cNvSpPr>
              <a:spLocks noEditPoints="1"/>
            </p:cNvSpPr>
            <p:nvPr/>
          </p:nvSpPr>
          <p:spPr bwMode="auto">
            <a:xfrm>
              <a:off x="3518959" y="3368967"/>
              <a:ext cx="61295" cy="85176"/>
            </a:xfrm>
            <a:custGeom>
              <a:avLst/>
              <a:gdLst>
                <a:gd name="T0" fmla="*/ 222 w 262"/>
                <a:gd name="T1" fmla="*/ 0 h 364"/>
                <a:gd name="T2" fmla="*/ 40 w 262"/>
                <a:gd name="T3" fmla="*/ 0 h 364"/>
                <a:gd name="T4" fmla="*/ 0 w 262"/>
                <a:gd name="T5" fmla="*/ 40 h 364"/>
                <a:gd name="T6" fmla="*/ 0 w 262"/>
                <a:gd name="T7" fmla="*/ 324 h 364"/>
                <a:gd name="T8" fmla="*/ 40 w 262"/>
                <a:gd name="T9" fmla="*/ 364 h 364"/>
                <a:gd name="T10" fmla="*/ 222 w 262"/>
                <a:gd name="T11" fmla="*/ 364 h 364"/>
                <a:gd name="T12" fmla="*/ 262 w 262"/>
                <a:gd name="T13" fmla="*/ 324 h 364"/>
                <a:gd name="T14" fmla="*/ 262 w 262"/>
                <a:gd name="T15" fmla="*/ 40 h 364"/>
                <a:gd name="T16" fmla="*/ 222 w 262"/>
                <a:gd name="T17" fmla="*/ 0 h 364"/>
                <a:gd name="T18" fmla="*/ 183 w 262"/>
                <a:gd name="T19" fmla="*/ 285 h 364"/>
                <a:gd name="T20" fmla="*/ 80 w 262"/>
                <a:gd name="T21" fmla="*/ 285 h 364"/>
                <a:gd name="T22" fmla="*/ 80 w 262"/>
                <a:gd name="T23" fmla="*/ 79 h 364"/>
                <a:gd name="T24" fmla="*/ 183 w 262"/>
                <a:gd name="T25" fmla="*/ 79 h 364"/>
                <a:gd name="T26" fmla="*/ 183 w 262"/>
                <a:gd name="T27" fmla="*/ 28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2" h="364">
                  <a:moveTo>
                    <a:pt x="22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46"/>
                    <a:pt x="18" y="364"/>
                    <a:pt x="40" y="364"/>
                  </a:cubicBezTo>
                  <a:cubicBezTo>
                    <a:pt x="222" y="364"/>
                    <a:pt x="222" y="364"/>
                    <a:pt x="222" y="364"/>
                  </a:cubicBezTo>
                  <a:cubicBezTo>
                    <a:pt x="244" y="364"/>
                    <a:pt x="262" y="346"/>
                    <a:pt x="262" y="324"/>
                  </a:cubicBezTo>
                  <a:cubicBezTo>
                    <a:pt x="262" y="40"/>
                    <a:pt x="262" y="40"/>
                    <a:pt x="262" y="40"/>
                  </a:cubicBezTo>
                  <a:cubicBezTo>
                    <a:pt x="262" y="18"/>
                    <a:pt x="244" y="0"/>
                    <a:pt x="222" y="0"/>
                  </a:cubicBezTo>
                  <a:close/>
                  <a:moveTo>
                    <a:pt x="183" y="285"/>
                  </a:moveTo>
                  <a:cubicBezTo>
                    <a:pt x="80" y="285"/>
                    <a:pt x="80" y="285"/>
                    <a:pt x="80" y="285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183" y="79"/>
                    <a:pt x="183" y="79"/>
                    <a:pt x="183" y="79"/>
                  </a:cubicBezTo>
                  <a:lnTo>
                    <a:pt x="183" y="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6" name="Rectangle 145"/>
          <p:cNvSpPr/>
          <p:nvPr/>
        </p:nvSpPr>
        <p:spPr>
          <a:xfrm>
            <a:off x="8152613" y="1054830"/>
            <a:ext cx="3312642" cy="2133507"/>
          </a:xfrm>
          <a:prstGeom prst="rect">
            <a:avLst/>
          </a:prstGeom>
          <a:gradFill flip="none" rotWithShape="1">
            <a:gsLst>
              <a:gs pos="100000">
                <a:srgbClr val="479A3C"/>
              </a:gs>
              <a:gs pos="73000">
                <a:schemeClr val="accent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8335926" y="2240625"/>
            <a:ext cx="29834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Per child, ages 3-5, annually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9015936" y="1583411"/>
            <a:ext cx="142346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$ 8,365</a:t>
            </a:r>
          </a:p>
        </p:txBody>
      </p:sp>
      <p:grpSp>
        <p:nvGrpSpPr>
          <p:cNvPr id="160" name="Group 1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7914" y="3501876"/>
            <a:ext cx="10456174" cy="2431592"/>
            <a:chOff x="867911" y="3609247"/>
            <a:chExt cx="10456174" cy="2464374"/>
          </a:xfrm>
        </p:grpSpPr>
        <p:grpSp>
          <p:nvGrpSpPr>
            <p:cNvPr id="159" name="Group 158"/>
            <p:cNvGrpSpPr/>
            <p:nvPr/>
          </p:nvGrpSpPr>
          <p:grpSpPr>
            <a:xfrm>
              <a:off x="6420244" y="3636109"/>
              <a:ext cx="4903841" cy="2437512"/>
              <a:chOff x="6420244" y="3636109"/>
              <a:chExt cx="4903841" cy="2437512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6420244" y="3636109"/>
                <a:ext cx="4903841" cy="2437512"/>
              </a:xfrm>
              <a:prstGeom prst="rect">
                <a:avLst/>
              </a:prstGeom>
              <a:solidFill>
                <a:srgbClr val="CFCFC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74" name="Chart 73"/>
              <p:cNvGraphicFramePr/>
              <p:nvPr>
                <p:extLst>
                  <p:ext uri="{D42A27DB-BD31-4B8C-83A1-F6EECF244321}">
                    <p14:modId xmlns:p14="http://schemas.microsoft.com/office/powerpoint/2010/main" val="2180195949"/>
                  </p:ext>
                </p:extLst>
              </p:nvPr>
            </p:nvGraphicFramePr>
            <p:xfrm>
              <a:off x="6643576" y="4060165"/>
              <a:ext cx="4572304" cy="20134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grpSp>
          <p:nvGrpSpPr>
            <p:cNvPr id="158" name="Group 157"/>
            <p:cNvGrpSpPr/>
            <p:nvPr/>
          </p:nvGrpSpPr>
          <p:grpSpPr>
            <a:xfrm>
              <a:off x="867911" y="3609247"/>
              <a:ext cx="4903841" cy="2464374"/>
              <a:chOff x="867911" y="3609247"/>
              <a:chExt cx="4903841" cy="2464374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867911" y="3609247"/>
                <a:ext cx="4903841" cy="2464374"/>
              </a:xfrm>
              <a:prstGeom prst="rect">
                <a:avLst/>
              </a:prstGeom>
              <a:solidFill>
                <a:srgbClr val="CFCFC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1064655" y="4287495"/>
                <a:ext cx="4663688" cy="1497245"/>
                <a:chOff x="989685" y="3957594"/>
                <a:chExt cx="4663688" cy="1497245"/>
              </a:xfrm>
            </p:grpSpPr>
            <p:sp>
              <p:nvSpPr>
                <p:cNvPr id="83" name="TextBox 82"/>
                <p:cNvSpPr txBox="1"/>
                <p:nvPr/>
              </p:nvSpPr>
              <p:spPr>
                <a:xfrm>
                  <a:off x="3808316" y="4078722"/>
                  <a:ext cx="1845057" cy="9357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60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16.5%</a:t>
                  </a:r>
                </a:p>
              </p:txBody>
            </p: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3693153" y="4206565"/>
                  <a:ext cx="0" cy="814387"/>
                </a:xfrm>
                <a:prstGeom prst="line">
                  <a:avLst/>
                </a:prstGeom>
                <a:ln>
                  <a:solidFill>
                    <a:srgbClr val="30353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TextBox 85"/>
                <p:cNvSpPr txBox="1"/>
                <p:nvPr/>
              </p:nvSpPr>
              <p:spPr>
                <a:xfrm>
                  <a:off x="989685" y="3957594"/>
                  <a:ext cx="2588306" cy="149724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16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Child care is considered affordable if it costs 7% or less of a family’s annual income, </a:t>
                  </a: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according to U.S. DPHHS. Yet, in Montana an average family pays 16.5% for one child.</a:t>
                  </a:r>
                </a:p>
              </p:txBody>
            </p:sp>
          </p:grpSp>
          <p:sp>
            <p:nvSpPr>
              <p:cNvPr id="157" name="TextBox 156"/>
              <p:cNvSpPr txBox="1"/>
              <p:nvPr/>
            </p:nvSpPr>
            <p:spPr>
              <a:xfrm>
                <a:off x="1649654" y="3823227"/>
                <a:ext cx="3340353" cy="3743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tabLst>
                    <a:tab pos="347663" algn="l"/>
                  </a:tabLst>
                </a:pP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AFFORDABILITY</a:t>
                </a:r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5313BB7D-C5A8-4D5C-B6B7-D0CB9B8FB44E}"/>
              </a:ext>
            </a:extLst>
          </p:cNvPr>
          <p:cNvSpPr txBox="1"/>
          <p:nvPr/>
        </p:nvSpPr>
        <p:spPr>
          <a:xfrm>
            <a:off x="3401361" y="165381"/>
            <a:ext cx="538929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COST OF CHILD CARE IN MT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2A5C56-DFFD-4557-A19C-A250AFFB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6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CB2A2CB-CB72-40F0-86FC-3E51054D0621}"/>
              </a:ext>
            </a:extLst>
          </p:cNvPr>
          <p:cNvSpPr/>
          <p:nvPr/>
        </p:nvSpPr>
        <p:spPr>
          <a:xfrm>
            <a:off x="4556954" y="1024775"/>
            <a:ext cx="3235911" cy="23048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person, little, child, sitting&#10;&#10;Description automatically generated">
            <a:extLst>
              <a:ext uri="{FF2B5EF4-FFF2-40B4-BE49-F238E27FC236}">
                <a16:creationId xmlns:a16="http://schemas.microsoft.com/office/drawing/2014/main" id="{827F4CF4-35EA-4725-A561-443D3FACED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1"/>
          <a:stretch/>
        </p:blipFill>
        <p:spPr>
          <a:xfrm>
            <a:off x="4712020" y="1110442"/>
            <a:ext cx="2940700" cy="2133508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8C93B5BE-D723-4213-B7AE-402479C64D75}"/>
              </a:ext>
            </a:extLst>
          </p:cNvPr>
          <p:cNvSpPr/>
          <p:nvPr/>
        </p:nvSpPr>
        <p:spPr>
          <a:xfrm>
            <a:off x="9468016" y="646522"/>
            <a:ext cx="648489" cy="648488"/>
          </a:xfrm>
          <a:prstGeom prst="ellipse">
            <a:avLst/>
          </a:prstGeom>
          <a:solidFill>
            <a:srgbClr val="479A3C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26299AA-5FF6-4339-AE5D-3A2A217F1E80}"/>
              </a:ext>
            </a:extLst>
          </p:cNvPr>
          <p:cNvGrpSpPr/>
          <p:nvPr/>
        </p:nvGrpSpPr>
        <p:grpSpPr>
          <a:xfrm>
            <a:off x="9652101" y="886702"/>
            <a:ext cx="313665" cy="178194"/>
            <a:chOff x="3283332" y="3275035"/>
            <a:chExt cx="479215" cy="272245"/>
          </a:xfrm>
        </p:grpSpPr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D8F518B7-7EBB-461F-9C17-93B6651C0B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3332" y="3275035"/>
              <a:ext cx="479215" cy="272245"/>
            </a:xfrm>
            <a:custGeom>
              <a:avLst/>
              <a:gdLst>
                <a:gd name="T0" fmla="*/ 2004 w 2048"/>
                <a:gd name="T1" fmla="*/ 0 h 1162"/>
                <a:gd name="T2" fmla="*/ 44 w 2048"/>
                <a:gd name="T3" fmla="*/ 0 h 1162"/>
                <a:gd name="T4" fmla="*/ 0 w 2048"/>
                <a:gd name="T5" fmla="*/ 44 h 1162"/>
                <a:gd name="T6" fmla="*/ 0 w 2048"/>
                <a:gd name="T7" fmla="*/ 1118 h 1162"/>
                <a:gd name="T8" fmla="*/ 44 w 2048"/>
                <a:gd name="T9" fmla="*/ 1162 h 1162"/>
                <a:gd name="T10" fmla="*/ 2004 w 2048"/>
                <a:gd name="T11" fmla="*/ 1162 h 1162"/>
                <a:gd name="T12" fmla="*/ 2048 w 2048"/>
                <a:gd name="T13" fmla="*/ 1118 h 1162"/>
                <a:gd name="T14" fmla="*/ 2048 w 2048"/>
                <a:gd name="T15" fmla="*/ 44 h 1162"/>
                <a:gd name="T16" fmla="*/ 2004 w 2048"/>
                <a:gd name="T17" fmla="*/ 0 h 1162"/>
                <a:gd name="T18" fmla="*/ 88 w 2048"/>
                <a:gd name="T19" fmla="*/ 88 h 1162"/>
                <a:gd name="T20" fmla="*/ 312 w 2048"/>
                <a:gd name="T21" fmla="*/ 88 h 1162"/>
                <a:gd name="T22" fmla="*/ 88 w 2048"/>
                <a:gd name="T23" fmla="*/ 311 h 1162"/>
                <a:gd name="T24" fmla="*/ 88 w 2048"/>
                <a:gd name="T25" fmla="*/ 88 h 1162"/>
                <a:gd name="T26" fmla="*/ 88 w 2048"/>
                <a:gd name="T27" fmla="*/ 1074 h 1162"/>
                <a:gd name="T28" fmla="*/ 88 w 2048"/>
                <a:gd name="T29" fmla="*/ 851 h 1162"/>
                <a:gd name="T30" fmla="*/ 312 w 2048"/>
                <a:gd name="T31" fmla="*/ 1074 h 1162"/>
                <a:gd name="T32" fmla="*/ 88 w 2048"/>
                <a:gd name="T33" fmla="*/ 1074 h 1162"/>
                <a:gd name="T34" fmla="*/ 1960 w 2048"/>
                <a:gd name="T35" fmla="*/ 1074 h 1162"/>
                <a:gd name="T36" fmla="*/ 1736 w 2048"/>
                <a:gd name="T37" fmla="*/ 1074 h 1162"/>
                <a:gd name="T38" fmla="*/ 1960 w 2048"/>
                <a:gd name="T39" fmla="*/ 851 h 1162"/>
                <a:gd name="T40" fmla="*/ 1960 w 2048"/>
                <a:gd name="T41" fmla="*/ 1074 h 1162"/>
                <a:gd name="T42" fmla="*/ 1960 w 2048"/>
                <a:gd name="T43" fmla="*/ 762 h 1162"/>
                <a:gd name="T44" fmla="*/ 1648 w 2048"/>
                <a:gd name="T45" fmla="*/ 1074 h 1162"/>
                <a:gd name="T46" fmla="*/ 400 w 2048"/>
                <a:gd name="T47" fmla="*/ 1074 h 1162"/>
                <a:gd name="T48" fmla="*/ 88 w 2048"/>
                <a:gd name="T49" fmla="*/ 762 h 1162"/>
                <a:gd name="T50" fmla="*/ 88 w 2048"/>
                <a:gd name="T51" fmla="*/ 400 h 1162"/>
                <a:gd name="T52" fmla="*/ 400 w 2048"/>
                <a:gd name="T53" fmla="*/ 88 h 1162"/>
                <a:gd name="T54" fmla="*/ 1648 w 2048"/>
                <a:gd name="T55" fmla="*/ 88 h 1162"/>
                <a:gd name="T56" fmla="*/ 1960 w 2048"/>
                <a:gd name="T57" fmla="*/ 400 h 1162"/>
                <a:gd name="T58" fmla="*/ 1960 w 2048"/>
                <a:gd name="T59" fmla="*/ 762 h 1162"/>
                <a:gd name="T60" fmla="*/ 1960 w 2048"/>
                <a:gd name="T61" fmla="*/ 311 h 1162"/>
                <a:gd name="T62" fmla="*/ 1736 w 2048"/>
                <a:gd name="T63" fmla="*/ 88 h 1162"/>
                <a:gd name="T64" fmla="*/ 1960 w 2048"/>
                <a:gd name="T65" fmla="*/ 88 h 1162"/>
                <a:gd name="T66" fmla="*/ 1960 w 2048"/>
                <a:gd name="T67" fmla="*/ 311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48" h="1162">
                  <a:moveTo>
                    <a:pt x="200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1118"/>
                    <a:pt x="0" y="1118"/>
                    <a:pt x="0" y="1118"/>
                  </a:cubicBezTo>
                  <a:cubicBezTo>
                    <a:pt x="0" y="1143"/>
                    <a:pt x="20" y="1162"/>
                    <a:pt x="44" y="1162"/>
                  </a:cubicBezTo>
                  <a:cubicBezTo>
                    <a:pt x="2004" y="1162"/>
                    <a:pt x="2004" y="1162"/>
                    <a:pt x="2004" y="1162"/>
                  </a:cubicBezTo>
                  <a:cubicBezTo>
                    <a:pt x="2028" y="1162"/>
                    <a:pt x="2048" y="1143"/>
                    <a:pt x="2048" y="1118"/>
                  </a:cubicBezTo>
                  <a:cubicBezTo>
                    <a:pt x="2048" y="44"/>
                    <a:pt x="2048" y="44"/>
                    <a:pt x="2048" y="44"/>
                  </a:cubicBezTo>
                  <a:cubicBezTo>
                    <a:pt x="2048" y="19"/>
                    <a:pt x="2028" y="0"/>
                    <a:pt x="2004" y="0"/>
                  </a:cubicBezTo>
                  <a:close/>
                  <a:moveTo>
                    <a:pt x="88" y="88"/>
                  </a:moveTo>
                  <a:cubicBezTo>
                    <a:pt x="312" y="88"/>
                    <a:pt x="312" y="88"/>
                    <a:pt x="312" y="88"/>
                  </a:cubicBezTo>
                  <a:cubicBezTo>
                    <a:pt x="293" y="202"/>
                    <a:pt x="202" y="292"/>
                    <a:pt x="88" y="311"/>
                  </a:cubicBezTo>
                  <a:lnTo>
                    <a:pt x="88" y="88"/>
                  </a:lnTo>
                  <a:close/>
                  <a:moveTo>
                    <a:pt x="88" y="1074"/>
                  </a:moveTo>
                  <a:cubicBezTo>
                    <a:pt x="88" y="851"/>
                    <a:pt x="88" y="851"/>
                    <a:pt x="88" y="851"/>
                  </a:cubicBezTo>
                  <a:cubicBezTo>
                    <a:pt x="202" y="870"/>
                    <a:pt x="293" y="960"/>
                    <a:pt x="312" y="1074"/>
                  </a:cubicBezTo>
                  <a:lnTo>
                    <a:pt x="88" y="1074"/>
                  </a:lnTo>
                  <a:close/>
                  <a:moveTo>
                    <a:pt x="1960" y="1074"/>
                  </a:moveTo>
                  <a:cubicBezTo>
                    <a:pt x="1736" y="1074"/>
                    <a:pt x="1736" y="1074"/>
                    <a:pt x="1736" y="1074"/>
                  </a:cubicBezTo>
                  <a:cubicBezTo>
                    <a:pt x="1755" y="960"/>
                    <a:pt x="1846" y="870"/>
                    <a:pt x="1960" y="851"/>
                  </a:cubicBezTo>
                  <a:lnTo>
                    <a:pt x="1960" y="1074"/>
                  </a:lnTo>
                  <a:close/>
                  <a:moveTo>
                    <a:pt x="1960" y="762"/>
                  </a:moveTo>
                  <a:cubicBezTo>
                    <a:pt x="1797" y="782"/>
                    <a:pt x="1668" y="911"/>
                    <a:pt x="1648" y="1074"/>
                  </a:cubicBezTo>
                  <a:cubicBezTo>
                    <a:pt x="400" y="1074"/>
                    <a:pt x="400" y="1074"/>
                    <a:pt x="400" y="1074"/>
                  </a:cubicBezTo>
                  <a:cubicBezTo>
                    <a:pt x="380" y="911"/>
                    <a:pt x="251" y="782"/>
                    <a:pt x="88" y="762"/>
                  </a:cubicBezTo>
                  <a:cubicBezTo>
                    <a:pt x="88" y="400"/>
                    <a:pt x="88" y="400"/>
                    <a:pt x="88" y="400"/>
                  </a:cubicBezTo>
                  <a:cubicBezTo>
                    <a:pt x="251" y="380"/>
                    <a:pt x="380" y="251"/>
                    <a:pt x="400" y="88"/>
                  </a:cubicBezTo>
                  <a:cubicBezTo>
                    <a:pt x="1648" y="88"/>
                    <a:pt x="1648" y="88"/>
                    <a:pt x="1648" y="88"/>
                  </a:cubicBezTo>
                  <a:cubicBezTo>
                    <a:pt x="1668" y="251"/>
                    <a:pt x="1797" y="380"/>
                    <a:pt x="1960" y="400"/>
                  </a:cubicBezTo>
                  <a:cubicBezTo>
                    <a:pt x="1960" y="762"/>
                    <a:pt x="1960" y="762"/>
                    <a:pt x="1960" y="762"/>
                  </a:cubicBezTo>
                  <a:close/>
                  <a:moveTo>
                    <a:pt x="1960" y="311"/>
                  </a:moveTo>
                  <a:cubicBezTo>
                    <a:pt x="1846" y="292"/>
                    <a:pt x="1755" y="202"/>
                    <a:pt x="1736" y="88"/>
                  </a:cubicBezTo>
                  <a:cubicBezTo>
                    <a:pt x="1960" y="88"/>
                    <a:pt x="1960" y="88"/>
                    <a:pt x="1960" y="88"/>
                  </a:cubicBezTo>
                  <a:lnTo>
                    <a:pt x="1960" y="3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6459A217-7F97-4C0D-BA7C-906A9C52FB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1245" y="3337126"/>
              <a:ext cx="282594" cy="148859"/>
            </a:xfrm>
            <a:custGeom>
              <a:avLst/>
              <a:gdLst>
                <a:gd name="T0" fmla="*/ 1169 w 1208"/>
                <a:gd name="T1" fmla="*/ 127 h 634"/>
                <a:gd name="T2" fmla="*/ 1081 w 1208"/>
                <a:gd name="T3" fmla="*/ 39 h 634"/>
                <a:gd name="T4" fmla="*/ 1041 w 1208"/>
                <a:gd name="T5" fmla="*/ 0 h 634"/>
                <a:gd name="T6" fmla="*/ 167 w 1208"/>
                <a:gd name="T7" fmla="*/ 0 h 634"/>
                <a:gd name="T8" fmla="*/ 127 w 1208"/>
                <a:gd name="T9" fmla="*/ 39 h 634"/>
                <a:gd name="T10" fmla="*/ 39 w 1208"/>
                <a:gd name="T11" fmla="*/ 127 h 634"/>
                <a:gd name="T12" fmla="*/ 0 w 1208"/>
                <a:gd name="T13" fmla="*/ 167 h 634"/>
                <a:gd name="T14" fmla="*/ 0 w 1208"/>
                <a:gd name="T15" fmla="*/ 467 h 634"/>
                <a:gd name="T16" fmla="*/ 39 w 1208"/>
                <a:gd name="T17" fmla="*/ 507 h 634"/>
                <a:gd name="T18" fmla="*/ 127 w 1208"/>
                <a:gd name="T19" fmla="*/ 595 h 634"/>
                <a:gd name="T20" fmla="*/ 167 w 1208"/>
                <a:gd name="T21" fmla="*/ 634 h 634"/>
                <a:gd name="T22" fmla="*/ 1041 w 1208"/>
                <a:gd name="T23" fmla="*/ 634 h 634"/>
                <a:gd name="T24" fmla="*/ 1081 w 1208"/>
                <a:gd name="T25" fmla="*/ 595 h 634"/>
                <a:gd name="T26" fmla="*/ 1169 w 1208"/>
                <a:gd name="T27" fmla="*/ 507 h 634"/>
                <a:gd name="T28" fmla="*/ 1208 w 1208"/>
                <a:gd name="T29" fmla="*/ 467 h 634"/>
                <a:gd name="T30" fmla="*/ 1208 w 1208"/>
                <a:gd name="T31" fmla="*/ 167 h 634"/>
                <a:gd name="T32" fmla="*/ 1169 w 1208"/>
                <a:gd name="T33" fmla="*/ 127 h 634"/>
                <a:gd name="T34" fmla="*/ 1129 w 1208"/>
                <a:gd name="T35" fmla="*/ 432 h 634"/>
                <a:gd name="T36" fmla="*/ 1006 w 1208"/>
                <a:gd name="T37" fmla="*/ 555 h 634"/>
                <a:gd name="T38" fmla="*/ 202 w 1208"/>
                <a:gd name="T39" fmla="*/ 555 h 634"/>
                <a:gd name="T40" fmla="*/ 79 w 1208"/>
                <a:gd name="T41" fmla="*/ 432 h 634"/>
                <a:gd name="T42" fmla="*/ 79 w 1208"/>
                <a:gd name="T43" fmla="*/ 202 h 634"/>
                <a:gd name="T44" fmla="*/ 202 w 1208"/>
                <a:gd name="T45" fmla="*/ 79 h 634"/>
                <a:gd name="T46" fmla="*/ 1006 w 1208"/>
                <a:gd name="T47" fmla="*/ 79 h 634"/>
                <a:gd name="T48" fmla="*/ 1129 w 1208"/>
                <a:gd name="T49" fmla="*/ 202 h 634"/>
                <a:gd name="T50" fmla="*/ 1129 w 1208"/>
                <a:gd name="T51" fmla="*/ 43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8" h="634">
                  <a:moveTo>
                    <a:pt x="1169" y="127"/>
                  </a:moveTo>
                  <a:cubicBezTo>
                    <a:pt x="1120" y="127"/>
                    <a:pt x="1081" y="88"/>
                    <a:pt x="1081" y="39"/>
                  </a:cubicBezTo>
                  <a:cubicBezTo>
                    <a:pt x="1081" y="17"/>
                    <a:pt x="1063" y="0"/>
                    <a:pt x="1041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5" y="0"/>
                    <a:pt x="127" y="17"/>
                    <a:pt x="127" y="39"/>
                  </a:cubicBezTo>
                  <a:cubicBezTo>
                    <a:pt x="127" y="88"/>
                    <a:pt x="88" y="127"/>
                    <a:pt x="39" y="127"/>
                  </a:cubicBezTo>
                  <a:cubicBezTo>
                    <a:pt x="17" y="127"/>
                    <a:pt x="0" y="145"/>
                    <a:pt x="0" y="167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0" y="489"/>
                    <a:pt x="17" y="507"/>
                    <a:pt x="39" y="507"/>
                  </a:cubicBezTo>
                  <a:cubicBezTo>
                    <a:pt x="88" y="507"/>
                    <a:pt x="127" y="546"/>
                    <a:pt x="127" y="595"/>
                  </a:cubicBezTo>
                  <a:cubicBezTo>
                    <a:pt x="127" y="617"/>
                    <a:pt x="145" y="634"/>
                    <a:pt x="167" y="634"/>
                  </a:cubicBezTo>
                  <a:cubicBezTo>
                    <a:pt x="1041" y="634"/>
                    <a:pt x="1041" y="634"/>
                    <a:pt x="1041" y="634"/>
                  </a:cubicBezTo>
                  <a:cubicBezTo>
                    <a:pt x="1063" y="634"/>
                    <a:pt x="1081" y="617"/>
                    <a:pt x="1081" y="595"/>
                  </a:cubicBezTo>
                  <a:cubicBezTo>
                    <a:pt x="1081" y="546"/>
                    <a:pt x="1120" y="507"/>
                    <a:pt x="1169" y="507"/>
                  </a:cubicBezTo>
                  <a:cubicBezTo>
                    <a:pt x="1191" y="507"/>
                    <a:pt x="1208" y="489"/>
                    <a:pt x="1208" y="467"/>
                  </a:cubicBezTo>
                  <a:cubicBezTo>
                    <a:pt x="1208" y="167"/>
                    <a:pt x="1208" y="167"/>
                    <a:pt x="1208" y="167"/>
                  </a:cubicBezTo>
                  <a:cubicBezTo>
                    <a:pt x="1208" y="145"/>
                    <a:pt x="1191" y="127"/>
                    <a:pt x="1169" y="127"/>
                  </a:cubicBezTo>
                  <a:close/>
                  <a:moveTo>
                    <a:pt x="1129" y="432"/>
                  </a:moveTo>
                  <a:cubicBezTo>
                    <a:pt x="1069" y="447"/>
                    <a:pt x="1021" y="495"/>
                    <a:pt x="1006" y="555"/>
                  </a:cubicBezTo>
                  <a:cubicBezTo>
                    <a:pt x="202" y="555"/>
                    <a:pt x="202" y="555"/>
                    <a:pt x="202" y="555"/>
                  </a:cubicBezTo>
                  <a:cubicBezTo>
                    <a:pt x="187" y="495"/>
                    <a:pt x="139" y="447"/>
                    <a:pt x="79" y="432"/>
                  </a:cubicBezTo>
                  <a:cubicBezTo>
                    <a:pt x="79" y="202"/>
                    <a:pt x="79" y="202"/>
                    <a:pt x="79" y="202"/>
                  </a:cubicBezTo>
                  <a:cubicBezTo>
                    <a:pt x="139" y="187"/>
                    <a:pt x="187" y="139"/>
                    <a:pt x="202" y="79"/>
                  </a:cubicBezTo>
                  <a:cubicBezTo>
                    <a:pt x="1006" y="79"/>
                    <a:pt x="1006" y="79"/>
                    <a:pt x="1006" y="79"/>
                  </a:cubicBezTo>
                  <a:cubicBezTo>
                    <a:pt x="1021" y="139"/>
                    <a:pt x="1069" y="187"/>
                    <a:pt x="1129" y="202"/>
                  </a:cubicBezTo>
                  <a:cubicBezTo>
                    <a:pt x="1129" y="432"/>
                    <a:pt x="1129" y="432"/>
                    <a:pt x="1129" y="4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13">
              <a:extLst>
                <a:ext uri="{FF2B5EF4-FFF2-40B4-BE49-F238E27FC236}">
                  <a16:creationId xmlns:a16="http://schemas.microsoft.com/office/drawing/2014/main" id="{BC49509E-E627-49FB-A026-5EA813525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829" y="3368967"/>
              <a:ext cx="32638" cy="85176"/>
            </a:xfrm>
            <a:custGeom>
              <a:avLst/>
              <a:gdLst>
                <a:gd name="T0" fmla="*/ 99 w 139"/>
                <a:gd name="T1" fmla="*/ 0 h 364"/>
                <a:gd name="T2" fmla="*/ 39 w 139"/>
                <a:gd name="T3" fmla="*/ 0 h 364"/>
                <a:gd name="T4" fmla="*/ 0 w 139"/>
                <a:gd name="T5" fmla="*/ 40 h 364"/>
                <a:gd name="T6" fmla="*/ 39 w 139"/>
                <a:gd name="T7" fmla="*/ 79 h 364"/>
                <a:gd name="T8" fmla="*/ 59 w 139"/>
                <a:gd name="T9" fmla="*/ 79 h 364"/>
                <a:gd name="T10" fmla="*/ 59 w 139"/>
                <a:gd name="T11" fmla="*/ 324 h 364"/>
                <a:gd name="T12" fmla="*/ 99 w 139"/>
                <a:gd name="T13" fmla="*/ 364 h 364"/>
                <a:gd name="T14" fmla="*/ 139 w 139"/>
                <a:gd name="T15" fmla="*/ 324 h 364"/>
                <a:gd name="T16" fmla="*/ 139 w 139"/>
                <a:gd name="T17" fmla="*/ 40 h 364"/>
                <a:gd name="T18" fmla="*/ 99 w 139"/>
                <a:gd name="T1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364">
                  <a:moveTo>
                    <a:pt x="9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79"/>
                    <a:pt x="3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324"/>
                    <a:pt x="59" y="324"/>
                    <a:pt x="59" y="324"/>
                  </a:cubicBezTo>
                  <a:cubicBezTo>
                    <a:pt x="59" y="346"/>
                    <a:pt x="77" y="364"/>
                    <a:pt x="99" y="364"/>
                  </a:cubicBezTo>
                  <a:cubicBezTo>
                    <a:pt x="121" y="364"/>
                    <a:pt x="139" y="346"/>
                    <a:pt x="139" y="324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18"/>
                    <a:pt x="121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1EC3BD77-8712-4B71-9CBF-E34550A136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959" y="3368967"/>
              <a:ext cx="61295" cy="85176"/>
            </a:xfrm>
            <a:custGeom>
              <a:avLst/>
              <a:gdLst>
                <a:gd name="T0" fmla="*/ 222 w 262"/>
                <a:gd name="T1" fmla="*/ 0 h 364"/>
                <a:gd name="T2" fmla="*/ 40 w 262"/>
                <a:gd name="T3" fmla="*/ 0 h 364"/>
                <a:gd name="T4" fmla="*/ 0 w 262"/>
                <a:gd name="T5" fmla="*/ 40 h 364"/>
                <a:gd name="T6" fmla="*/ 0 w 262"/>
                <a:gd name="T7" fmla="*/ 324 h 364"/>
                <a:gd name="T8" fmla="*/ 40 w 262"/>
                <a:gd name="T9" fmla="*/ 364 h 364"/>
                <a:gd name="T10" fmla="*/ 222 w 262"/>
                <a:gd name="T11" fmla="*/ 364 h 364"/>
                <a:gd name="T12" fmla="*/ 262 w 262"/>
                <a:gd name="T13" fmla="*/ 324 h 364"/>
                <a:gd name="T14" fmla="*/ 262 w 262"/>
                <a:gd name="T15" fmla="*/ 40 h 364"/>
                <a:gd name="T16" fmla="*/ 222 w 262"/>
                <a:gd name="T17" fmla="*/ 0 h 364"/>
                <a:gd name="T18" fmla="*/ 183 w 262"/>
                <a:gd name="T19" fmla="*/ 285 h 364"/>
                <a:gd name="T20" fmla="*/ 80 w 262"/>
                <a:gd name="T21" fmla="*/ 285 h 364"/>
                <a:gd name="T22" fmla="*/ 80 w 262"/>
                <a:gd name="T23" fmla="*/ 79 h 364"/>
                <a:gd name="T24" fmla="*/ 183 w 262"/>
                <a:gd name="T25" fmla="*/ 79 h 364"/>
                <a:gd name="T26" fmla="*/ 183 w 262"/>
                <a:gd name="T27" fmla="*/ 28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2" h="364">
                  <a:moveTo>
                    <a:pt x="22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46"/>
                    <a:pt x="18" y="364"/>
                    <a:pt x="40" y="364"/>
                  </a:cubicBezTo>
                  <a:cubicBezTo>
                    <a:pt x="222" y="364"/>
                    <a:pt x="222" y="364"/>
                    <a:pt x="222" y="364"/>
                  </a:cubicBezTo>
                  <a:cubicBezTo>
                    <a:pt x="244" y="364"/>
                    <a:pt x="262" y="346"/>
                    <a:pt x="262" y="324"/>
                  </a:cubicBezTo>
                  <a:cubicBezTo>
                    <a:pt x="262" y="40"/>
                    <a:pt x="262" y="40"/>
                    <a:pt x="262" y="40"/>
                  </a:cubicBezTo>
                  <a:cubicBezTo>
                    <a:pt x="262" y="18"/>
                    <a:pt x="244" y="0"/>
                    <a:pt x="222" y="0"/>
                  </a:cubicBezTo>
                  <a:close/>
                  <a:moveTo>
                    <a:pt x="183" y="285"/>
                  </a:moveTo>
                  <a:cubicBezTo>
                    <a:pt x="80" y="285"/>
                    <a:pt x="80" y="285"/>
                    <a:pt x="80" y="285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183" y="79"/>
                    <a:pt x="183" y="79"/>
                    <a:pt x="183" y="79"/>
                  </a:cubicBezTo>
                  <a:lnTo>
                    <a:pt x="183" y="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82FF8390-652F-460A-88AE-F5587E65EB65}"/>
              </a:ext>
            </a:extLst>
          </p:cNvPr>
          <p:cNvSpPr txBox="1"/>
          <p:nvPr/>
        </p:nvSpPr>
        <p:spPr>
          <a:xfrm>
            <a:off x="1568545" y="6211478"/>
            <a:ext cx="1045617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https://www.epi.org/child-care-costs-in-the-united-states/#/MT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http://lmi.mt.gov/Portals/193/Publications/LMI-Pubs/Articles/2018/0918-ChildcareInMontana.pdf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https://datacenter.kidscount.org/data#MT/5/0/char/0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095E25E-2784-4FD8-B62F-4DF8879163A2}"/>
              </a:ext>
            </a:extLst>
          </p:cNvPr>
          <p:cNvSpPr txBox="1"/>
          <p:nvPr/>
        </p:nvSpPr>
        <p:spPr>
          <a:xfrm>
            <a:off x="6643578" y="3627803"/>
            <a:ext cx="43958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ANNUAL FAMILY EXPENSES</a:t>
            </a:r>
          </a:p>
        </p:txBody>
      </p:sp>
      <p:sp>
        <p:nvSpPr>
          <p:cNvPr id="3" name="Rectangle 2">
            <a:hlinkClick r:id="rId7"/>
            <a:extLst>
              <a:ext uri="{FF2B5EF4-FFF2-40B4-BE49-F238E27FC236}">
                <a16:creationId xmlns:a16="http://schemas.microsoft.com/office/drawing/2014/main" id="{52FFCA46-F83B-4326-9412-C6D42B714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118793"/>
            <a:ext cx="1504950" cy="831673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D97B4-FEA8-43CD-8CE2-D682040480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9" y="6213399"/>
            <a:ext cx="1197236" cy="5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6972FD61-A278-4E69-85DE-75B38C250625}"/>
              </a:ext>
            </a:extLst>
          </p:cNvPr>
          <p:cNvSpPr txBox="1"/>
          <p:nvPr/>
        </p:nvSpPr>
        <p:spPr>
          <a:xfrm>
            <a:off x="1544308" y="265954"/>
            <a:ext cx="910345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WHY ARE EARLY CHILDHOOD WAGES SO LOW?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1E4B19-2C3A-884A-919A-326B2A2F1BA8}"/>
              </a:ext>
            </a:extLst>
          </p:cNvPr>
          <p:cNvSpPr txBox="1"/>
          <p:nvPr/>
        </p:nvSpPr>
        <p:spPr>
          <a:xfrm>
            <a:off x="5722550" y="2357698"/>
            <a:ext cx="5360900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Cost of care explained: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Parent fees alone are not enough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Labor intensive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Requires low adult to child ratios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Cost breakdown: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12% to overhead, utilities, maintenance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23% classroom materials, food, and admin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65% for personnel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Ex: A center with 40 full-time children needs a minimum of 10 teachers.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Rectangle 47">
            <a:hlinkClick r:id="rId2"/>
            <a:extLst>
              <a:ext uri="{FF2B5EF4-FFF2-40B4-BE49-F238E27FC236}">
                <a16:creationId xmlns:a16="http://schemas.microsoft.com/office/drawing/2014/main" id="{0D0BB0CD-F5F7-CD4B-AE38-491EB33B7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863595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97F7D1-3F80-4C57-BE5E-6B2971CB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0210B-4439-449D-842E-2090D709E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2" y="6002923"/>
            <a:ext cx="1431496" cy="7157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9D7389-0292-46D0-9747-40A19A701A5B}"/>
              </a:ext>
            </a:extLst>
          </p:cNvPr>
          <p:cNvSpPr txBox="1"/>
          <p:nvPr/>
        </p:nvSpPr>
        <p:spPr>
          <a:xfrm>
            <a:off x="5646877" y="1126592"/>
            <a:ext cx="543657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Despite the high cost of licensed child care, early childhood professionals are making some of the lowest wages in our state.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1A5A60-3305-4592-9585-8A03CD0B6F4D}"/>
              </a:ext>
            </a:extLst>
          </p:cNvPr>
          <p:cNvSpPr txBox="1"/>
          <p:nvPr/>
        </p:nvSpPr>
        <p:spPr>
          <a:xfrm>
            <a:off x="2217952" y="6164673"/>
            <a:ext cx="81919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479A3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https://usa.childcareaware.org/2018/07/parents-spend-much-child-care-yet-early-childhood-educators-earn-little/</a:t>
            </a:r>
            <a:r>
              <a:rPr lang="en-US" sz="1200" dirty="0">
                <a:solidFill>
                  <a:srgbClr val="479A3C"/>
                </a:solidFill>
              </a:rPr>
              <a:t> (VIDEO)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https://www.epi.org/child-care-costs-in-the-united-states/#/MT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https://lmi.mt.gov/Portals/193/Publications/LMI-Pubs/Labor%20Market%20Publications/EAG-0419.pdf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71820F-19E5-486A-ABEA-5AF3BA99C4E0}"/>
              </a:ext>
            </a:extLst>
          </p:cNvPr>
          <p:cNvCxnSpPr/>
          <p:nvPr/>
        </p:nvCxnSpPr>
        <p:spPr>
          <a:xfrm>
            <a:off x="11410950" y="0"/>
            <a:ext cx="0" cy="4066619"/>
          </a:xfrm>
          <a:prstGeom prst="line">
            <a:avLst/>
          </a:prstGeom>
          <a:ln>
            <a:solidFill>
              <a:srgbClr val="55B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AE6244-D7DF-40BA-B2AC-6C604364028C}"/>
              </a:ext>
            </a:extLst>
          </p:cNvPr>
          <p:cNvCxnSpPr>
            <a:cxnSpLocks/>
          </p:cNvCxnSpPr>
          <p:nvPr/>
        </p:nvCxnSpPr>
        <p:spPr>
          <a:xfrm rot="16200000">
            <a:off x="10167768" y="3807517"/>
            <a:ext cx="0" cy="4066619"/>
          </a:xfrm>
          <a:prstGeom prst="line">
            <a:avLst/>
          </a:prstGeom>
          <a:ln>
            <a:solidFill>
              <a:srgbClr val="55B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8925B4A-8F16-4593-92F4-B3351CC2783A}"/>
              </a:ext>
            </a:extLst>
          </p:cNvPr>
          <p:cNvSpPr txBox="1"/>
          <p:nvPr/>
        </p:nvSpPr>
        <p:spPr>
          <a:xfrm>
            <a:off x="1247977" y="3032092"/>
            <a:ext cx="352880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Is the annual median salary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of an early childhood educator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with in Gallatin County.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BD890F-0D9C-4E1E-B3DD-918BDD58E07E}"/>
              </a:ext>
            </a:extLst>
          </p:cNvPr>
          <p:cNvSpPr txBox="1"/>
          <p:nvPr/>
        </p:nvSpPr>
        <p:spPr>
          <a:xfrm>
            <a:off x="2094016" y="2338697"/>
            <a:ext cx="146835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$10,643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D8FCADE-AF95-4260-BDE4-1FDA52F9C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396632"/>
              </p:ext>
            </p:extLst>
          </p:nvPr>
        </p:nvGraphicFramePr>
        <p:xfrm>
          <a:off x="-837344" y="902748"/>
          <a:ext cx="7331069" cy="455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925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39C450-D994-4640-805B-9961DBDD750D}"/>
              </a:ext>
            </a:extLst>
          </p:cNvPr>
          <p:cNvSpPr/>
          <p:nvPr/>
        </p:nvSpPr>
        <p:spPr>
          <a:xfrm>
            <a:off x="6681841" y="1762125"/>
            <a:ext cx="4938659" cy="42295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825793" y="3147899"/>
            <a:ext cx="227445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of MT’s unemployed cite family responsibilities as the reason they are not working.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174451" y="2325075"/>
            <a:ext cx="2205714" cy="702966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4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25793" y="2325075"/>
            <a:ext cx="702967" cy="70296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10236" y="2440285"/>
            <a:ext cx="75180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42%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44712" y="4994068"/>
            <a:ext cx="239123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Of partially employed workers in Montana cannot work full-time due to lack of child care.</a:t>
            </a:r>
          </a:p>
        </p:txBody>
      </p:sp>
      <p:sp>
        <p:nvSpPr>
          <p:cNvPr id="91" name="Rectangle 90"/>
          <p:cNvSpPr/>
          <p:nvPr/>
        </p:nvSpPr>
        <p:spPr>
          <a:xfrm>
            <a:off x="1196195" y="4177413"/>
            <a:ext cx="2183970" cy="702966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4000">
                <a:srgbClr val="479A3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844712" y="4177413"/>
            <a:ext cx="702967" cy="702966"/>
          </a:xfrm>
          <a:prstGeom prst="ellipse">
            <a:avLst/>
          </a:prstGeom>
          <a:solidFill>
            <a:srgbClr val="479A3C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708599" y="4280885"/>
            <a:ext cx="745397" cy="581680"/>
            <a:chOff x="2079375" y="1224247"/>
            <a:chExt cx="836321" cy="652634"/>
          </a:xfrm>
        </p:grpSpPr>
        <p:sp>
          <p:nvSpPr>
            <p:cNvPr id="56" name="TextBox 55"/>
            <p:cNvSpPr txBox="1"/>
            <p:nvPr/>
          </p:nvSpPr>
          <p:spPr>
            <a:xfrm>
              <a:off x="2079375" y="1224247"/>
              <a:ext cx="836321" cy="55251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23%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81212" y="1600626"/>
              <a:ext cx="73" cy="2762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1600" b="1" dirty="0">
                <a:solidFill>
                  <a:srgbClr val="30353F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3752994" y="4994068"/>
            <a:ext cx="201768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Mothers are estimated to be out of the workforce in Gallatin County due to child care access issues.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104476" y="4194675"/>
            <a:ext cx="2031968" cy="70296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4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752994" y="4194675"/>
            <a:ext cx="702967" cy="70296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653087" y="4276823"/>
            <a:ext cx="67967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752994" y="3133147"/>
            <a:ext cx="201768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Of children under the age of 6 in MT have both parents or their only parent in the workforce.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087496" y="2333566"/>
            <a:ext cx="2048949" cy="70296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3000">
                <a:srgbClr val="479A3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752994" y="2333658"/>
            <a:ext cx="702967" cy="702967"/>
          </a:xfrm>
          <a:prstGeom prst="ellipse">
            <a:avLst/>
          </a:prstGeom>
          <a:solidFill>
            <a:srgbClr val="479A3C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4583221" y="2429538"/>
            <a:ext cx="75180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64%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CD843C5-0DBD-4721-ACAD-288CC256EF82}"/>
              </a:ext>
            </a:extLst>
          </p:cNvPr>
          <p:cNvSpPr txBox="1"/>
          <p:nvPr/>
        </p:nvSpPr>
        <p:spPr>
          <a:xfrm>
            <a:off x="2696038" y="165381"/>
            <a:ext cx="679993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CHILD CARE AND THE WORKFORCE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19D7E498-2D9B-4F60-93FF-25DEC5873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sp>
        <p:nvSpPr>
          <p:cNvPr id="84" name="Rectangle 83">
            <a:hlinkClick r:id="rId2"/>
            <a:extLst>
              <a:ext uri="{FF2B5EF4-FFF2-40B4-BE49-F238E27FC236}">
                <a16:creationId xmlns:a16="http://schemas.microsoft.com/office/drawing/2014/main" id="{584F4381-D4F4-4794-BC50-FCDDB1643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26327"/>
            <a:ext cx="1504950" cy="831673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E92A437F-7009-4AB5-AE83-DB707F219B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7" y="6120053"/>
            <a:ext cx="1197236" cy="598618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F097D056-61D7-4895-9611-311B33CDFAD8}"/>
              </a:ext>
            </a:extLst>
          </p:cNvPr>
          <p:cNvSpPr txBox="1"/>
          <p:nvPr/>
        </p:nvSpPr>
        <p:spPr>
          <a:xfrm>
            <a:off x="1681377" y="6226250"/>
            <a:ext cx="1045617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https://www.epi.org/child-care-costs-in-the-united-states/#/MT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http://lmi.mt.gov/Portals/193/Publications/LMI-Pubs/Articles/2018/0918-ChildcareInMontana.pdf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https://www.americanprogress.org/issues/early-childhood/reports/2019/03/28/467488/child-care-crisis-keeping-women-workforce</a:t>
            </a:r>
            <a:r>
              <a:rPr lang="en-US" sz="1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3AC8EED-80D4-4219-8CD7-607406483383}"/>
              </a:ext>
            </a:extLst>
          </p:cNvPr>
          <p:cNvSpPr txBox="1"/>
          <p:nvPr/>
        </p:nvSpPr>
        <p:spPr>
          <a:xfrm>
            <a:off x="714376" y="999647"/>
            <a:ext cx="100874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Unmet child care demand is both a </a:t>
            </a:r>
            <a:r>
              <a:rPr lang="en-US" sz="20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CAUSE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 and an </a:t>
            </a:r>
            <a:r>
              <a:rPr lang="en-US" sz="20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EFFECT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of the state’s workforce shortage.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13F3065-21C8-4874-B7BD-07B262FB590C}"/>
              </a:ext>
            </a:extLst>
          </p:cNvPr>
          <p:cNvSpPr txBox="1"/>
          <p:nvPr/>
        </p:nvSpPr>
        <p:spPr>
          <a:xfrm>
            <a:off x="714376" y="1749889"/>
            <a:ext cx="56804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WHY WORKERS LEAVE THE WORKFORCE</a:t>
            </a:r>
          </a:p>
        </p:txBody>
      </p:sp>
      <p:pic>
        <p:nvPicPr>
          <p:cNvPr id="29" name="Picture 28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BBA4E154-8B59-4447-A3FA-68E31789DB4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9"/>
          <a:stretch/>
        </p:blipFill>
        <p:spPr>
          <a:xfrm>
            <a:off x="6909462" y="1872547"/>
            <a:ext cx="4539543" cy="40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7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EF3595B0-8E4D-40B8-9754-1C6CB60CAE8B}"/>
              </a:ext>
            </a:extLst>
          </p:cNvPr>
          <p:cNvSpPr/>
          <p:nvPr/>
        </p:nvSpPr>
        <p:spPr>
          <a:xfrm rot="10800000">
            <a:off x="4657725" y="777815"/>
            <a:ext cx="2952750" cy="2791570"/>
          </a:xfrm>
          <a:prstGeom prst="rect">
            <a:avLst/>
          </a:prstGeom>
          <a:gradFill flip="none" rotWithShape="1">
            <a:gsLst>
              <a:gs pos="100000">
                <a:srgbClr val="479A3C"/>
              </a:gs>
              <a:gs pos="82000">
                <a:schemeClr val="accent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761720" y="1052244"/>
            <a:ext cx="3312642" cy="24050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943246" y="1690395"/>
            <a:ext cx="3007401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High quality early care programs for at-risk children save the community $16 for every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$1 invested.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928592" y="1183984"/>
            <a:ext cx="92493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16 : 1</a:t>
            </a:r>
          </a:p>
        </p:txBody>
      </p:sp>
      <p:grpSp>
        <p:nvGrpSpPr>
          <p:cNvPr id="160" name="Group 1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1720" y="3645706"/>
            <a:ext cx="10592841" cy="2562799"/>
            <a:chOff x="867910" y="3609246"/>
            <a:chExt cx="10347970" cy="2597351"/>
          </a:xfrm>
        </p:grpSpPr>
        <p:graphicFrame>
          <p:nvGraphicFramePr>
            <p:cNvPr id="74" name="Chart 73"/>
            <p:cNvGraphicFramePr/>
            <p:nvPr>
              <p:extLst>
                <p:ext uri="{D42A27DB-BD31-4B8C-83A1-F6EECF244321}">
                  <p14:modId xmlns:p14="http://schemas.microsoft.com/office/powerpoint/2010/main" val="2508909280"/>
                </p:ext>
              </p:extLst>
            </p:nvPr>
          </p:nvGraphicFramePr>
          <p:xfrm>
            <a:off x="6643576" y="4165401"/>
            <a:ext cx="4572304" cy="20411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58" name="Group 157"/>
            <p:cNvGrpSpPr/>
            <p:nvPr/>
          </p:nvGrpSpPr>
          <p:grpSpPr>
            <a:xfrm>
              <a:off x="867910" y="3609246"/>
              <a:ext cx="6903628" cy="2597350"/>
              <a:chOff x="867910" y="3609246"/>
              <a:chExt cx="6903628" cy="259735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867910" y="3609246"/>
                <a:ext cx="6903628" cy="2597350"/>
              </a:xfrm>
              <a:prstGeom prst="rect">
                <a:avLst/>
              </a:prstGeom>
              <a:solidFill>
                <a:srgbClr val="CFCFC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935340" y="4165402"/>
                <a:ext cx="6021702" cy="1922290"/>
                <a:chOff x="860370" y="3835501"/>
                <a:chExt cx="6021702" cy="1922290"/>
              </a:xfrm>
            </p:grpSpPr>
            <p:sp>
              <p:nvSpPr>
                <p:cNvPr id="83" name="TextBox 82"/>
                <p:cNvSpPr txBox="1"/>
                <p:nvPr/>
              </p:nvSpPr>
              <p:spPr>
                <a:xfrm>
                  <a:off x="5718292" y="3835501"/>
                  <a:ext cx="1163780" cy="6238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7,900</a:t>
                  </a:r>
                </a:p>
              </p:txBody>
            </p:sp>
            <p:cxnSp>
              <p:nvCxnSpPr>
                <p:cNvPr id="85" name="Straight Connector 84"/>
                <p:cNvCxnSpPr>
                  <a:cxnSpLocks/>
                </p:cNvCxnSpPr>
                <p:nvPr/>
              </p:nvCxnSpPr>
              <p:spPr>
                <a:xfrm>
                  <a:off x="4980198" y="3915366"/>
                  <a:ext cx="0" cy="1668109"/>
                </a:xfrm>
                <a:prstGeom prst="line">
                  <a:avLst/>
                </a:prstGeom>
                <a:ln>
                  <a:solidFill>
                    <a:srgbClr val="30353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TextBox 85"/>
                <p:cNvSpPr txBox="1"/>
                <p:nvPr/>
              </p:nvSpPr>
              <p:spPr>
                <a:xfrm>
                  <a:off x="860370" y="3886236"/>
                  <a:ext cx="3941687" cy="18715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24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Fully investing in early care and education would generate millions of sales for MT businesses, and create thousands of jobs</a:t>
                  </a:r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.</a:t>
                  </a:r>
                </a:p>
              </p:txBody>
            </p:sp>
          </p:grpSp>
          <p:sp>
            <p:nvSpPr>
              <p:cNvPr id="157" name="TextBox 156"/>
              <p:cNvSpPr txBox="1"/>
              <p:nvPr/>
            </p:nvSpPr>
            <p:spPr>
              <a:xfrm>
                <a:off x="1649653" y="3720749"/>
                <a:ext cx="5339606" cy="3743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tabLst>
                    <a:tab pos="347663" algn="l"/>
                  </a:tabLst>
                </a:pPr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INVESTING IN MT JOBS</a:t>
                </a:r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5313BB7D-C5A8-4D5C-B6B7-D0CB9B8FB44E}"/>
              </a:ext>
            </a:extLst>
          </p:cNvPr>
          <p:cNvSpPr txBox="1"/>
          <p:nvPr/>
        </p:nvSpPr>
        <p:spPr>
          <a:xfrm>
            <a:off x="2121359" y="157036"/>
            <a:ext cx="73007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CHILD CARE AND ROI MT BUSINESSES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2A5C56-DFFD-4557-A19C-A250AFFB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2FF8390-652F-460A-88AE-F5587E65EB65}"/>
              </a:ext>
            </a:extLst>
          </p:cNvPr>
          <p:cNvSpPr txBox="1"/>
          <p:nvPr/>
        </p:nvSpPr>
        <p:spPr>
          <a:xfrm>
            <a:off x="761720" y="6284823"/>
            <a:ext cx="1045617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http://s3.amazonaws.com/mildredwarner.org/attachments/000/000/169/original/report-5755193a.pdf</a:t>
            </a:r>
            <a:endParaRPr lang="en-US" sz="1200" dirty="0">
              <a:solidFill>
                <a:schemeClr val="accent1">
                  <a:lumMod val="5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http://lmi.mt.gov/Portals/193/Publications/LMI-Pubs/Articles/2018/0918-ChildcareInMontana.pdf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DE58BC-FC01-48FC-BE5D-4DCA4489CCDD}"/>
              </a:ext>
            </a:extLst>
          </p:cNvPr>
          <p:cNvSpPr txBox="1"/>
          <p:nvPr/>
        </p:nvSpPr>
        <p:spPr>
          <a:xfrm>
            <a:off x="5699480" y="4737685"/>
            <a:ext cx="13978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NEW JOBS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3A45445-91F4-4C4E-870A-1DBF155EE465}"/>
              </a:ext>
            </a:extLst>
          </p:cNvPr>
          <p:cNvSpPr txBox="1"/>
          <p:nvPr/>
        </p:nvSpPr>
        <p:spPr>
          <a:xfrm>
            <a:off x="6085251" y="5160838"/>
            <a:ext cx="76623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1,300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481FCD-492E-4B48-B41C-E34052AF5CE1}"/>
              </a:ext>
            </a:extLst>
          </p:cNvPr>
          <p:cNvSpPr txBox="1"/>
          <p:nvPr/>
        </p:nvSpPr>
        <p:spPr>
          <a:xfrm>
            <a:off x="5528000" y="5562178"/>
            <a:ext cx="184363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NEW JOBS OUTSIDE OF EARLY CARE SECTOR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37B970F-098D-4A18-8924-B28B676BC6FC}"/>
              </a:ext>
            </a:extLst>
          </p:cNvPr>
          <p:cNvCxnSpPr>
            <a:cxnSpLocks/>
          </p:cNvCxnSpPr>
          <p:nvPr/>
        </p:nvCxnSpPr>
        <p:spPr>
          <a:xfrm rot="16200000">
            <a:off x="2023528" y="-1228628"/>
            <a:ext cx="0" cy="4066619"/>
          </a:xfrm>
          <a:prstGeom prst="line">
            <a:avLst/>
          </a:prstGeom>
          <a:ln>
            <a:solidFill>
              <a:srgbClr val="55B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8B36AE2-04BB-4F16-8306-B9BF7052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86900" y="1046246"/>
            <a:ext cx="3824100" cy="5162263"/>
          </a:xfrm>
          <a:prstGeom prst="rect">
            <a:avLst/>
          </a:prstGeom>
          <a:solidFill>
            <a:srgbClr val="479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2" name="Group 31" descr="This is a chart. ">
            <a:extLst>
              <a:ext uri="{FF2B5EF4-FFF2-40B4-BE49-F238E27FC236}">
                <a16:creationId xmlns:a16="http://schemas.microsoft.com/office/drawing/2014/main" id="{CA09A86C-35C2-4ED9-A8D9-2A0A1943F112}"/>
              </a:ext>
            </a:extLst>
          </p:cNvPr>
          <p:cNvGrpSpPr/>
          <p:nvPr/>
        </p:nvGrpSpPr>
        <p:grpSpPr>
          <a:xfrm>
            <a:off x="8026376" y="1142916"/>
            <a:ext cx="3708424" cy="4953084"/>
            <a:chOff x="551522" y="1955681"/>
            <a:chExt cx="3320185" cy="396710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720C269-6C0D-41BE-8969-91A5D76A49B1}"/>
                </a:ext>
              </a:extLst>
            </p:cNvPr>
            <p:cNvSpPr/>
            <p:nvPr/>
          </p:nvSpPr>
          <p:spPr>
            <a:xfrm>
              <a:off x="615267" y="1955681"/>
              <a:ext cx="3195593" cy="3231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34" name="Chart 33">
              <a:extLst>
                <a:ext uri="{FF2B5EF4-FFF2-40B4-BE49-F238E27FC236}">
                  <a16:creationId xmlns:a16="http://schemas.microsoft.com/office/drawing/2014/main" id="{C3E96096-0350-44B5-9F48-2F4C5879539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79366643"/>
                </p:ext>
              </p:extLst>
            </p:nvPr>
          </p:nvGraphicFramePr>
          <p:xfrm>
            <a:off x="646238" y="2010467"/>
            <a:ext cx="3131847" cy="31115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207DBE1-3CE2-4E05-85C3-4BB060B280D3}"/>
                </a:ext>
              </a:extLst>
            </p:cNvPr>
            <p:cNvSpPr txBox="1"/>
            <p:nvPr/>
          </p:nvSpPr>
          <p:spPr>
            <a:xfrm>
              <a:off x="551522" y="5276459"/>
              <a:ext cx="3320185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Every $1 invested in quality early child care results in a higher economic impact than any other industry in Montana.</a:t>
              </a:r>
            </a:p>
          </p:txBody>
        </p:sp>
      </p:grpSp>
      <p:pic>
        <p:nvPicPr>
          <p:cNvPr id="4" name="Picture 3" descr="A person standing next to a forest&#10;&#10;Description automatically generated">
            <a:extLst>
              <a:ext uri="{FF2B5EF4-FFF2-40B4-BE49-F238E27FC236}">
                <a16:creationId xmlns:a16="http://schemas.microsoft.com/office/drawing/2014/main" id="{E07514FC-DD9F-4907-B156-9D76017905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t="15884" r="3062" b="26648"/>
          <a:stretch/>
        </p:blipFill>
        <p:spPr>
          <a:xfrm>
            <a:off x="4819956" y="864935"/>
            <a:ext cx="2628288" cy="26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92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soft_Data_Driven_Financial_Corporate.potx" id="{AF0BB5A1-6D8A-4FE6-8E42-5BDD7830AEFF}" vid="{0057B11C-41A7-4209-873B-0AFB0F6811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034ADA143A14AA95C13131B2B298F" ma:contentTypeVersion="12" ma:contentTypeDescription="Create a new document." ma:contentTypeScope="" ma:versionID="521b6869675922b6c49b471fef606724">
  <xsd:schema xmlns:xsd="http://www.w3.org/2001/XMLSchema" xmlns:xs="http://www.w3.org/2001/XMLSchema" xmlns:p="http://schemas.microsoft.com/office/2006/metadata/properties" xmlns:ns2="8e95fe2a-541a-4322-9043-976207b8aa9c" xmlns:ns3="03476cfd-418e-4680-b762-040e7146bd2d" targetNamespace="http://schemas.microsoft.com/office/2006/metadata/properties" ma:root="true" ma:fieldsID="ce926f8bdc10a590f0dcee3ca866d2f2" ns2:_="" ns3:_="">
    <xsd:import namespace="8e95fe2a-541a-4322-9043-976207b8aa9c"/>
    <xsd:import namespace="03476cfd-418e-4680-b762-040e7146bd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5fe2a-541a-4322-9043-976207b8a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476cfd-418e-4680-b762-040e7146bd2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C4F1F4-9D11-48A1-879F-3C9B0A32705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CD184FB-A237-43A8-8285-D907FBBA96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95fe2a-541a-4322-9043-976207b8aa9c"/>
    <ds:schemaRef ds:uri="03476cfd-418e-4680-b762-040e7146bd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F6957F-A6C6-4910-BA0A-7312C34D5E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Data-driven presentation, from 24Slides</Template>
  <TotalTime>0</TotalTime>
  <Words>1389</Words>
  <Application>Microsoft Office PowerPoint</Application>
  <PresentationFormat>Widescreen</PresentationFormat>
  <Paragraphs>169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Segoe UI</vt:lpstr>
      <vt:lpstr>Segoe UI Light</vt:lpstr>
      <vt:lpstr>YACgEQNAr7w 0</vt:lpstr>
      <vt:lpstr>Office Theme</vt:lpstr>
      <vt:lpstr>Slide 1</vt:lpstr>
      <vt:lpstr>Slide 12</vt:lpstr>
      <vt:lpstr>Slide 12</vt:lpstr>
      <vt:lpstr>Slide 7</vt:lpstr>
      <vt:lpstr>Slide 2</vt:lpstr>
      <vt:lpstr>Slide 6</vt:lpstr>
      <vt:lpstr>Slide 12</vt:lpstr>
      <vt:lpstr>Slide 3</vt:lpstr>
      <vt:lpstr>Slide 6</vt:lpstr>
      <vt:lpstr>Slide 7</vt:lpstr>
      <vt:lpstr>Slide 12</vt:lpstr>
      <vt:lpstr>Slide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2019-09-12T17:44:43Z</dcterms:created>
  <dcterms:modified xsi:type="dcterms:W3CDTF">2020-08-26T19:26:29Z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2018-11-28T19:57:57.0463439Z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0x010100E5E034ADA143A14AA95C13131B2B298F</vt:lpwstr>
  </property>
  <property fmtid="{D5CDD505-2E9C-101B-9397-08002B2CF9AE}" pid="11" name="Order">
    <vt:r8>3540800</vt:r8>
  </property>
</Properties>
</file>